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8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290"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15" d="100"/>
          <a:sy n="115" d="100"/>
        </p:scale>
        <p:origin x="-224"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636333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2" name="Shape 192"/>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-&gt; Omdat we ook nog niet precies weten wat we gaan maken en we in de loop van het project, samen met de product owner, op zoek gaan naar het uiteindelijke product maken we in het begin een lijst met ‘dingen’ die waarschijnlijk in het product gaan komen. We gebruiken doorvoor geen lange beschrijvingen of dikke documenten, maar korte kernachtige bewoordingen met de nadruk op het ‘waarom’. Wat is het nut van dit projectonderdeel en voor wie heeft het nut.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Laten we dit de product backlog noemen.</a:t>
            </a:r>
          </a:p>
          <a:p>
            <a:pPr lvl="0" rt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-&gt;We gaan dit natuurlijk niet allemaal tegelijk doen, maar spreken af met de product owner dat we steeds een deel van de dingen op de backlog oppakken en daar een vaste tijd aan werken.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Laten we een zo’n periode een ‘Sprint’ noemen.</a:t>
            </a:r>
          </a:p>
          <a:p>
            <a:pPr lvl="0" rtl="0">
              <a:spcBef>
                <a:spcPts val="0"/>
              </a:spcBef>
              <a:buNone/>
            </a:pPr>
            <a:endParaRPr/>
          </a:p>
          <a:p>
            <a:pPr lvl="0" rtl="0">
              <a:spcBef>
                <a:spcPts val="0"/>
              </a:spcBef>
              <a:buNone/>
            </a:pPr>
            <a:r>
              <a:rPr lang="en"/>
              <a:t>-&gt; </a:t>
            </a:r>
            <a:r>
              <a:rPr lang="en">
                <a:solidFill>
                  <a:schemeClr val="dk1"/>
                </a:solidFill>
              </a:rPr>
              <a:t>Bij de start van de sprint. die b.v. 3 weken duurt hebben we een bijeenkomst met de product owner waarin er vastgesteld wordt welke items op de backlog het meest waardevol zijn. Welke de grootste ‘business value’ hebben</a:t>
            </a:r>
          </a:p>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Deze bjeenkomst  noemen we dan de ‘Sprint planning’</a:t>
            </a:r>
          </a:p>
          <a:p>
            <a:pPr lvl="0" rtl="0">
              <a:spcBef>
                <a:spcPts val="0"/>
              </a:spcBef>
              <a:buNone/>
            </a:pPr>
            <a:endParaRPr/>
          </a:p>
          <a:p>
            <a:pPr lvl="0" rtl="0">
              <a:spcBef>
                <a:spcPts val="0"/>
              </a:spcBef>
              <a:buNone/>
            </a:pPr>
            <a:r>
              <a:rPr lang="en"/>
              <a:t>-&gt; </a:t>
            </a:r>
            <a:r>
              <a:rPr lang="en">
                <a:solidFill>
                  <a:schemeClr val="dk1"/>
                </a:solidFill>
              </a:rPr>
              <a:t>Daardoor ontstaat een lijst met dingen die we in deze sprint uit zullen gaan voeren. Je kunt het al raden, die lijst heet de sprint backlog</a:t>
            </a:r>
          </a:p>
          <a:p>
            <a:pPr lvl="0" rtl="0">
              <a:spcBef>
                <a:spcPts val="0"/>
              </a:spcBef>
              <a:buNone/>
            </a:pPr>
            <a:endParaRPr/>
          </a:p>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Aan het einde van de sprint leveren we het resultaat van ons harde werken op aan de product owner. Dat doen we opnieuw in een bijeenkomst met de product owner. Het product dat we opleveren moet ‘werken’.</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Deze bijeenkomst heet dan de Sprint review of de sprint demo</a:t>
            </a:r>
          </a:p>
          <a:p>
            <a:pPr lvl="0" rtl="0">
              <a:spcBef>
                <a:spcPts val="0"/>
              </a:spcBef>
              <a:buNone/>
            </a:pPr>
            <a:endParaRPr/>
          </a:p>
          <a:p>
            <a:pPr lvl="0" rtl="0">
              <a:spcBef>
                <a:spcPts val="0"/>
              </a:spcBef>
              <a:buNone/>
            </a:pPr>
            <a:r>
              <a:rPr lang="en">
                <a:solidFill>
                  <a:schemeClr val="dk1"/>
                </a:solidFill>
              </a:rPr>
              <a:t>-&gt;Na afloop van de oplevering gaan we met het team om de tafel zitten om ons eigen proces onder de loep te nemen en te bepalen hoe we het de volgende sprint beter kunnen gaan doen .</a:t>
            </a:r>
          </a:p>
          <a:p>
            <a:pPr lvl="0" rtl="0">
              <a:spcBef>
                <a:spcPts val="0"/>
              </a:spcBef>
              <a:buNone/>
            </a:pPr>
            <a:r>
              <a:rPr lang="en">
                <a:solidFill>
                  <a:schemeClr val="dk1"/>
                </a:solidFill>
              </a:rPr>
              <a:t>Het levert concrete afspraken op voor de aanpak van de volgende sprint.</a:t>
            </a:r>
          </a:p>
          <a:p>
            <a:pPr lvl="0" rtl="0">
              <a:spcBef>
                <a:spcPts val="0"/>
              </a:spcBef>
              <a:buClr>
                <a:schemeClr val="dk1"/>
              </a:buClr>
              <a:buSzPct val="1000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En daar is dan de Sprint retrospective erg belangrijk om het proces steeds verder te verfijnen</a:t>
            </a:r>
          </a:p>
          <a:p>
            <a:pPr lvl="0" rtl="0">
              <a:spcBef>
                <a:spcPts val="0"/>
              </a:spcBef>
              <a:buNone/>
            </a:pPr>
            <a:endParaRPr/>
          </a:p>
          <a:p>
            <a:pPr lvl="0" rtl="0">
              <a:spcBef>
                <a:spcPts val="0"/>
              </a:spcBef>
              <a:buNone/>
            </a:pPr>
            <a:r>
              <a:rPr lang="en"/>
              <a:t>-&gt; De sprint retrospective wordt geleid door een van de teamleden. Hij of zij is geen project manager!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Deze rol heet de ‘Scrum Master’</a:t>
            </a:r>
          </a:p>
          <a:p>
            <a:pPr lvl="0" rtl="0">
              <a:spcBef>
                <a:spcPts val="0"/>
              </a:spcBef>
              <a:buNone/>
            </a:pPr>
            <a:endParaRPr/>
          </a:p>
          <a:p>
            <a:pPr lvl="0" rtl="0">
              <a:spcBef>
                <a:spcPts val="0"/>
              </a:spcBef>
              <a:buNone/>
            </a:pPr>
            <a:r>
              <a:rPr lang="en"/>
              <a:t>-&gt; We gaan tenslotte in onze projectaanpak geen gebruik maken van een standaard manier van documenteren. Toch willen we van elkaar weten waar iedereen mee bezig is. Daarom doen we aan het begin van iedere werkdag een korte vergadering. We doen dat staand, zodat het niet te lang duurt, en iedere teamlid vertelt heel kort, wat hij gisteren gedaan heeft, wat hij vandaag gaat doen en of er belemmeringen zijn waardoor hij niet verder kan werken.</a:t>
            </a:r>
          </a:p>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322" name="Shape 322"/>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9" name="Shape 199"/>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Backlog grooming is de vreemde eend </a:t>
            </a:r>
          </a:p>
          <a:p>
            <a:pPr lvl="0" rtl="0">
              <a:spcBef>
                <a:spcPts val="0"/>
              </a:spcBef>
              <a:buNone/>
            </a:pPr>
            <a:r>
              <a:rPr lang="en"/>
              <a:t>Deze vind plaats gedurende heel de sprint</a:t>
            </a:r>
          </a:p>
          <a:p>
            <a:pPr lvl="0" rtl="0">
              <a:spcBef>
                <a:spcPts val="0"/>
              </a:spcBef>
              <a:buNone/>
            </a:pPr>
            <a:r>
              <a:rPr lang="en"/>
              <a:t>Is minder een vaste meeting, meer een ongoing activity</a:t>
            </a:r>
          </a:p>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visueel maken van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8" name="Shape 20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let wel dit is bij een full time werkweek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laten zien dat nog steeds erg veel tijd over is voor dev</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15" name="Shape 2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Wellicht hebben de studenten een (informele) planning gemaakt</a:t>
            </a:r>
          </a:p>
          <a:p>
            <a:pPr lvl="0" rtl="0">
              <a:spcBef>
                <a:spcPts val="0"/>
              </a:spcBef>
              <a:buNone/>
            </a:pPr>
            <a:r>
              <a:rPr lang="en"/>
              <a:t>wie doet wat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In scrum gaat dat veel formeler</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In scrum gaat dat veel formeler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 name="Shape 5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In scrum gaat dat veel formeler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9" name="Shape 229"/>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8" name="Shape 5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Schatten van userstories komt in bod in het artefacten deel (volgende week)</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Schatten van userstories komt in bod in het artefacten deel (volgende week)</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Daphne begint haar race 100% voorbereid om maximaal te presteren</a:t>
            </a:r>
          </a:p>
          <a:p>
            <a:pPr lvl="0" rtl="0">
              <a:spcBef>
                <a:spcPts val="0"/>
              </a:spcBef>
              <a:buClr>
                <a:schemeClr val="dk1"/>
              </a:buClr>
              <a:buSzPct val="100000"/>
              <a:buFont typeface="Arial"/>
              <a:buNone/>
            </a:pPr>
            <a:r>
              <a:rPr lang="en">
                <a:solidFill>
                  <a:schemeClr val="dk1"/>
                </a:solidFill>
              </a:rPr>
              <a:t>heeft geplast</a:t>
            </a:r>
          </a:p>
          <a:p>
            <a:pPr lvl="0" rtl="0">
              <a:spcBef>
                <a:spcPts val="0"/>
              </a:spcBef>
              <a:buClr>
                <a:schemeClr val="dk1"/>
              </a:buClr>
              <a:buSzPct val="100000"/>
              <a:buFont typeface="Arial"/>
              <a:buNone/>
            </a:pPr>
            <a:r>
              <a:rPr lang="en">
                <a:solidFill>
                  <a:schemeClr val="dk1"/>
                </a:solidFill>
              </a:rPr>
              <a:t>veters gestrikt</a:t>
            </a:r>
          </a:p>
          <a:p>
            <a:pPr lvl="0" rtl="0">
              <a:spcBef>
                <a:spcPts val="0"/>
              </a:spcBef>
              <a:buClr>
                <a:schemeClr val="dk1"/>
              </a:buClr>
              <a:buSzPct val="100000"/>
              <a:buFont typeface="Arial"/>
              <a:buNone/>
            </a:pPr>
            <a:r>
              <a:rPr lang="en">
                <a:solidFill>
                  <a:schemeClr val="dk1"/>
                </a:solidFill>
              </a:rPr>
              <a:t>goed gegeten</a:t>
            </a:r>
          </a:p>
          <a:p>
            <a:pPr lvl="0" rtl="0">
              <a:spcBef>
                <a:spcPts val="0"/>
              </a:spcBef>
              <a:buClr>
                <a:schemeClr val="dk1"/>
              </a:buClr>
              <a:buSzPct val="100000"/>
              <a:buFont typeface="Arial"/>
              <a:buNone/>
            </a:pPr>
            <a:r>
              <a:rPr lang="en">
                <a:solidFill>
                  <a:schemeClr val="dk1"/>
                </a:solidFill>
              </a:rPr>
              <a:t>gehydrateerd</a:t>
            </a:r>
          </a:p>
          <a:p>
            <a:pPr lvl="0" rtl="0">
              <a:spcBef>
                <a:spcPts val="0"/>
              </a:spcBef>
              <a:buClr>
                <a:schemeClr val="dk1"/>
              </a:buClr>
              <a:buSzPct val="100000"/>
              <a:buFont typeface="Arial"/>
              <a:buNone/>
            </a:pPr>
            <a:r>
              <a:rPr lang="en">
                <a:solidFill>
                  <a:schemeClr val="dk1"/>
                </a:solidFill>
              </a:rPr>
              <a:t>etc</a:t>
            </a:r>
          </a:p>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2" name="Shape 5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8" name="Shape 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Stel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9" name="Shape 6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Shape 6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Het einddoel van elke sprint is een potentially shippable product</a:t>
            </a:r>
          </a:p>
          <a:p>
            <a:pPr lvl="0" rtl="0">
              <a:spcBef>
                <a:spcPts val="0"/>
              </a:spcBef>
              <a:buNone/>
            </a:pPr>
            <a:endParaRPr/>
          </a:p>
          <a:p>
            <a:pPr lvl="0" rtl="0">
              <a:spcBef>
                <a:spcPts val="0"/>
              </a:spcBef>
              <a:buNone/>
            </a:pPr>
            <a:r>
              <a:rPr lang="en"/>
              <a:t>Alleen onderzoek en documentatie als resultaat van een sprint = no go</a:t>
            </a:r>
          </a:p>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8" name="Shape 6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4" name="Shape 6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dit is echt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8" name="Shape 6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bull shit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7" name="Shape 7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wie dit heeft gezegd</a:t>
            </a:r>
          </a:p>
          <a:p>
            <a:pPr lvl="0" rtl="0">
              <a:spcBef>
                <a:spcPts val="0"/>
              </a:spcBef>
              <a:buNone/>
            </a:pPr>
            <a:r>
              <a:rPr lang="en"/>
              <a:t>is een leugenaar</a:t>
            </a:r>
          </a:p>
          <a:p>
            <a:pPr lvl="0" rtl="0">
              <a:spcBef>
                <a:spcPts val="0"/>
              </a:spcBef>
              <a:buNone/>
            </a:pPr>
            <a:r>
              <a:rPr lang="en"/>
              <a:t>(scrum wise dan)</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7" name="Shape 7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3" name="Shape 7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9" name="Shape 7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b="1"/>
              <a:t>Tekenen op whiteboard, stickies plakken bij:</a:t>
            </a:r>
          </a:p>
          <a:p>
            <a:pPr lvl="0" rtl="0">
              <a:spcBef>
                <a:spcPts val="0"/>
              </a:spcBef>
              <a:buNone/>
            </a:pPr>
            <a:r>
              <a:rPr lang="en"/>
              <a:t>boot = team</a:t>
            </a:r>
          </a:p>
          <a:p>
            <a:pPr lvl="0" rtl="0">
              <a:spcBef>
                <a:spcPts val="0"/>
              </a:spcBef>
              <a:buNone/>
            </a:pPr>
            <a:r>
              <a:rPr lang="en"/>
              <a:t>wind = positieve dingen</a:t>
            </a:r>
          </a:p>
          <a:p>
            <a:pPr lvl="0" rtl="0">
              <a:spcBef>
                <a:spcPts val="0"/>
              </a:spcBef>
              <a:buNone/>
            </a:pPr>
            <a:r>
              <a:rPr lang="en"/>
              <a:t>anker = negatieve dingen</a:t>
            </a:r>
          </a:p>
          <a:p>
            <a:pPr lvl="0">
              <a:spcBef>
                <a:spcPts val="0"/>
              </a:spcBef>
              <a:buNone/>
            </a:pPr>
            <a:r>
              <a:rPr lang="en"/>
              <a:t>ijsberg = risico’s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Hoe zou je dat aan kunnen pakken???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Shape 7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2" name="Shape 7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53" name="Shape 75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1" name="Shape 7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In ons team hebben we op voorhand geen specifieke taken en niemand is de baas. We zijn samen verantwoordelijk voor het uitvoeren van de taken en het verloop van het project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dia">
    <p:bg>
      <p:bgPr>
        <a:blipFill rotWithShape="1">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360595" y="1969562"/>
            <a:ext cx="7771802" cy="706157"/>
          </a:xfrm>
          <a:prstGeom prst="rect">
            <a:avLst/>
          </a:prstGeom>
          <a:noFill/>
          <a:ln>
            <a:noFill/>
          </a:ln>
        </p:spPr>
        <p:txBody>
          <a:bodyPr lIns="91425" tIns="91425" rIns="91425" bIns="91425" anchor="t" anchorCtr="0"/>
          <a:lstStyle>
            <a:lvl1pPr marL="0" marR="0" lvl="0" indent="0" algn="l" rtl="0">
              <a:spcBef>
                <a:spcPts val="320"/>
              </a:spcBef>
              <a:spcAft>
                <a:spcPts val="0"/>
              </a:spcAft>
              <a:buClr>
                <a:schemeClr val="dk2"/>
              </a:buClr>
              <a:buFont typeface="Arial"/>
              <a:buNone/>
              <a:defRPr sz="1600" b="0" i="0" u="none" strike="noStrike" cap="none">
                <a:solidFill>
                  <a:schemeClr val="dk2"/>
                </a:solidFill>
                <a:latin typeface="Arial"/>
                <a:ea typeface="Arial"/>
                <a:cs typeface="Arial"/>
                <a:sym typeface="Arial"/>
              </a:defRPr>
            </a:lvl1pPr>
            <a:lvl2pPr marL="457200" marR="0" lvl="1" indent="0" algn="ctr" rtl="0">
              <a:spcBef>
                <a:spcPts val="400"/>
              </a:spcBef>
              <a:spcAft>
                <a:spcPts val="0"/>
              </a:spcAft>
              <a:buClr>
                <a:srgbClr val="888888"/>
              </a:buClr>
              <a:buFont typeface="Arial"/>
              <a:buNone/>
              <a:defRPr sz="2000" b="0" i="0" u="none" strike="noStrike" cap="none">
                <a:solidFill>
                  <a:srgbClr val="888888"/>
                </a:solidFill>
                <a:latin typeface="Arial"/>
                <a:ea typeface="Arial"/>
                <a:cs typeface="Arial"/>
                <a:sym typeface="Arial"/>
              </a:defRPr>
            </a:lvl2pPr>
            <a:lvl3pPr marL="914400" marR="0" lvl="2" indent="0" algn="ctr" rtl="0">
              <a:spcBef>
                <a:spcPts val="360"/>
              </a:spcBef>
              <a:spcAft>
                <a:spcPts val="0"/>
              </a:spcAft>
              <a:buClr>
                <a:srgbClr val="888888"/>
              </a:buClr>
              <a:buFont typeface="Arial"/>
              <a:buNone/>
              <a:defRPr sz="1800" b="0" i="0" u="none" strike="noStrike" cap="none">
                <a:solidFill>
                  <a:srgbClr val="888888"/>
                </a:solidFill>
                <a:latin typeface="Arial"/>
                <a:ea typeface="Arial"/>
                <a:cs typeface="Arial"/>
                <a:sym typeface="Arial"/>
              </a:defRPr>
            </a:lvl3pPr>
            <a:lvl4pPr marL="1371600" marR="0" lvl="3" indent="0" algn="ctr" rtl="0">
              <a:spcBef>
                <a:spcPts val="320"/>
              </a:spcBef>
              <a:spcAft>
                <a:spcPts val="0"/>
              </a:spcAft>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280"/>
              </a:spcBef>
              <a:spcAft>
                <a:spcPts val="0"/>
              </a:spcAft>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
        <p:nvSpPr>
          <p:cNvPr id="11" name="Shape 11"/>
          <p:cNvSpPr txBox="1">
            <a:spLocks noGrp="1"/>
          </p:cNvSpPr>
          <p:nvPr>
            <p:ph type="ctrTitle"/>
          </p:nvPr>
        </p:nvSpPr>
        <p:spPr>
          <a:xfrm>
            <a:off x="360000" y="867044"/>
            <a:ext cx="7772400" cy="11025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ee objecten">
    <p:bg>
      <p:bgPr>
        <a:blipFill rotWithShape="1">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52" name="Shape 52"/>
          <p:cNvSpPr txBox="1">
            <a:spLocks noGrp="1"/>
          </p:cNvSpPr>
          <p:nvPr>
            <p:ph type="body" idx="1"/>
          </p:nvPr>
        </p:nvSpPr>
        <p:spPr>
          <a:xfrm>
            <a:off x="360000" y="1565122"/>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551000" y="1564206"/>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wee objecten BI&amp;M">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58" name="Shape 58"/>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59" name="Shape 59"/>
          <p:cNvSpPr txBox="1">
            <a:spLocks noGrp="1"/>
          </p:cNvSpPr>
          <p:nvPr>
            <p:ph type="body" idx="1"/>
          </p:nvPr>
        </p:nvSpPr>
        <p:spPr>
          <a:xfrm>
            <a:off x="360000" y="1565122"/>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body" idx="2"/>
          </p:nvPr>
        </p:nvSpPr>
        <p:spPr>
          <a:xfrm>
            <a:off x="4551000" y="1564206"/>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ee objecten SANE">
    <p:spTree>
      <p:nvGrpSpPr>
        <p:cNvPr id="1"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65" name="Shape 65"/>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66" name="Shape 66"/>
          <p:cNvSpPr txBox="1">
            <a:spLocks noGrp="1"/>
          </p:cNvSpPr>
          <p:nvPr>
            <p:ph type="body" idx="1"/>
          </p:nvPr>
        </p:nvSpPr>
        <p:spPr>
          <a:xfrm>
            <a:off x="360000" y="1565122"/>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body" idx="2"/>
          </p:nvPr>
        </p:nvSpPr>
        <p:spPr>
          <a:xfrm>
            <a:off x="4551000" y="1564206"/>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ee objecten SE">
    <p:spTree>
      <p:nvGrpSpPr>
        <p:cNvPr id="1" name="Shape 70"/>
        <p:cNvGrpSpPr/>
        <p:nvPr/>
      </p:nvGrpSpPr>
      <p:grpSpPr>
        <a:xfrm>
          <a:off x="0" y="0"/>
          <a:ext cx="0" cy="0"/>
          <a:chOff x="0" y="0"/>
          <a:chExt cx="0" cy="0"/>
        </a:xfrm>
      </p:grpSpPr>
      <p:pic>
        <p:nvPicPr>
          <p:cNvPr id="71" name="Shape 71"/>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72" name="Shape 72"/>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73" name="Shape 73"/>
          <p:cNvSpPr txBox="1">
            <a:spLocks noGrp="1"/>
          </p:cNvSpPr>
          <p:nvPr>
            <p:ph type="body" idx="1"/>
          </p:nvPr>
        </p:nvSpPr>
        <p:spPr>
          <a:xfrm>
            <a:off x="360000" y="1565122"/>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body" idx="2"/>
          </p:nvPr>
        </p:nvSpPr>
        <p:spPr>
          <a:xfrm>
            <a:off x="4551000" y="1564206"/>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ee objecten GD">
    <p:spTree>
      <p:nvGrpSpPr>
        <p:cNvPr id="1" name="Shape 77"/>
        <p:cNvGrpSpPr/>
        <p:nvPr/>
      </p:nvGrpSpPr>
      <p:grpSpPr>
        <a:xfrm>
          <a:off x="0" y="0"/>
          <a:ext cx="0" cy="0"/>
          <a:chOff x="0" y="0"/>
          <a:chExt cx="0" cy="0"/>
        </a:xfrm>
      </p:grpSpPr>
      <p:pic>
        <p:nvPicPr>
          <p:cNvPr id="78" name="Shape 78"/>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79" name="Shape 79"/>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80" name="Shape 80"/>
          <p:cNvSpPr txBox="1">
            <a:spLocks noGrp="1"/>
          </p:cNvSpPr>
          <p:nvPr>
            <p:ph type="body" idx="1"/>
          </p:nvPr>
        </p:nvSpPr>
        <p:spPr>
          <a:xfrm>
            <a:off x="360000" y="1565122"/>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body" idx="2"/>
          </p:nvPr>
        </p:nvSpPr>
        <p:spPr>
          <a:xfrm>
            <a:off x="4551000" y="1564206"/>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ee objecten TI">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86" name="Shape 86"/>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87" name="Shape 87"/>
          <p:cNvSpPr txBox="1">
            <a:spLocks noGrp="1"/>
          </p:cNvSpPr>
          <p:nvPr>
            <p:ph type="body" idx="1"/>
          </p:nvPr>
        </p:nvSpPr>
        <p:spPr>
          <a:xfrm>
            <a:off x="360000" y="1565122"/>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body" idx="2"/>
          </p:nvPr>
        </p:nvSpPr>
        <p:spPr>
          <a:xfrm>
            <a:off x="4551000" y="1564206"/>
            <a:ext cx="4038599"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lleen titel">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93" name="Shape 93"/>
          <p:cNvSpPr txBox="1">
            <a:spLocks noGrp="1"/>
          </p:cNvSpPr>
          <p:nvPr>
            <p:ph type="body" idx="1"/>
          </p:nvPr>
        </p:nvSpPr>
        <p:spPr>
          <a:xfrm>
            <a:off x="360000" y="1565122"/>
            <a:ext cx="8229600"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Leeg">
    <p:bg>
      <p:bgPr>
        <a:blipFill rotWithShape="1">
          <a:blip r:embed="rId2">
            <a:alphaModFix/>
          </a:blip>
          <a:stretch>
            <a:fillRect/>
          </a:stretch>
        </a:blip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60000" y="3496960"/>
            <a:ext cx="8424000" cy="85725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98" name="Shape 98"/>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143000" y="57150"/>
            <a:ext cx="7010400" cy="5715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762000" y="914400"/>
            <a:ext cx="3809999" cy="3543300"/>
          </a:xfrm>
          <a:prstGeom prst="rect">
            <a:avLst/>
          </a:prstGeom>
          <a:noFill/>
          <a:ln>
            <a:noFill/>
          </a:ln>
        </p:spPr>
        <p:txBody>
          <a:bodyPr lIns="91425" tIns="91425" rIns="91425" bIns="91425" anchor="t" anchorCtr="0"/>
          <a:lstStyle>
            <a:lvl1pPr marL="324000" marR="0" lvl="0" indent="-196999"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67500"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2pPr>
            <a:lvl3pPr marL="900000" marR="0" lvl="2" indent="-176100" algn="l" rtl="0">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3pPr>
            <a:lvl4pPr marL="1152000" marR="0" lvl="3" indent="-161400" algn="l" rtl="0">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4pPr>
            <a:lvl5pPr marL="1404000" marR="0" lvl="4" indent="-172099" algn="l" rtl="0">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4724400" y="914400"/>
            <a:ext cx="3809999" cy="3543300"/>
          </a:xfrm>
          <a:prstGeom prst="rect">
            <a:avLst/>
          </a:prstGeom>
          <a:noFill/>
          <a:ln>
            <a:noFill/>
          </a:ln>
        </p:spPr>
        <p:txBody>
          <a:bodyPr lIns="91425" tIns="91425" rIns="91425" bIns="91425" anchor="t" anchorCtr="0"/>
          <a:lstStyle>
            <a:lvl1pPr marL="324000" marR="0" lvl="0" indent="-196999"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67500"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2pPr>
            <a:lvl3pPr marL="900000" marR="0" lvl="2" indent="-176100" algn="l" rtl="0">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3pPr>
            <a:lvl4pPr marL="1152000" marR="0" lvl="3" indent="-161400" algn="l" rtl="0">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4pPr>
            <a:lvl5pPr marL="1404000" marR="0" lvl="4" indent="-172099" algn="l" rtl="0">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dt" idx="10"/>
          </p:nvPr>
        </p:nvSpPr>
        <p:spPr>
          <a:xfrm>
            <a:off x="7848600" y="4686300"/>
            <a:ext cx="1219199" cy="3428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9" name="Shape 129"/>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eldia Blauw">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60000" y="867044"/>
            <a:ext cx="7772400" cy="110251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2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14" name="Shape 14"/>
          <p:cNvSpPr txBox="1">
            <a:spLocks noGrp="1"/>
          </p:cNvSpPr>
          <p:nvPr>
            <p:ph type="subTitle" idx="1"/>
          </p:nvPr>
        </p:nvSpPr>
        <p:spPr>
          <a:xfrm>
            <a:off x="360595" y="1969562"/>
            <a:ext cx="7771802" cy="706157"/>
          </a:xfrm>
          <a:prstGeom prst="rect">
            <a:avLst/>
          </a:prstGeom>
          <a:noFill/>
          <a:ln>
            <a:noFill/>
          </a:ln>
        </p:spPr>
        <p:txBody>
          <a:bodyPr lIns="91425" tIns="91425" rIns="91425" bIns="91425" anchor="t" anchorCtr="0"/>
          <a:lstStyle>
            <a:lvl1pPr marL="0" marR="0" lvl="0" indent="0" algn="l" rtl="0">
              <a:spcBef>
                <a:spcPts val="32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ctr" rtl="0">
              <a:spcBef>
                <a:spcPts val="400"/>
              </a:spcBef>
              <a:spcAft>
                <a:spcPts val="0"/>
              </a:spcAft>
              <a:buClr>
                <a:srgbClr val="888888"/>
              </a:buClr>
              <a:buFont typeface="Arial"/>
              <a:buNone/>
              <a:defRPr sz="2000" b="0" i="0" u="none" strike="noStrike" cap="none">
                <a:solidFill>
                  <a:srgbClr val="888888"/>
                </a:solidFill>
                <a:latin typeface="Arial"/>
                <a:ea typeface="Arial"/>
                <a:cs typeface="Arial"/>
                <a:sym typeface="Arial"/>
              </a:defRPr>
            </a:lvl2pPr>
            <a:lvl3pPr marL="914400" marR="0" lvl="2" indent="0" algn="ctr" rtl="0">
              <a:spcBef>
                <a:spcPts val="360"/>
              </a:spcBef>
              <a:spcAft>
                <a:spcPts val="0"/>
              </a:spcAft>
              <a:buClr>
                <a:srgbClr val="888888"/>
              </a:buClr>
              <a:buFont typeface="Arial"/>
              <a:buNone/>
              <a:defRPr sz="1800" b="0" i="0" u="none" strike="noStrike" cap="none">
                <a:solidFill>
                  <a:srgbClr val="888888"/>
                </a:solidFill>
                <a:latin typeface="Arial"/>
                <a:ea typeface="Arial"/>
                <a:cs typeface="Arial"/>
                <a:sym typeface="Arial"/>
              </a:defRPr>
            </a:lvl3pPr>
            <a:lvl4pPr marL="1371600" marR="0" lvl="3" indent="0" algn="ctr" rtl="0">
              <a:spcBef>
                <a:spcPts val="320"/>
              </a:spcBef>
              <a:spcAft>
                <a:spcPts val="0"/>
              </a:spcAft>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280"/>
              </a:spcBef>
              <a:spcAft>
                <a:spcPts val="0"/>
              </a:spcAft>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722312" y="3305175"/>
            <a:ext cx="7772400" cy="1021556"/>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36" name="Shape 13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1" name="Shape 141"/>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8" name="Shape 148"/>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body" idx="2"/>
          </p:nvPr>
        </p:nvSpPr>
        <p:spPr>
          <a:xfrm>
            <a:off x="457200" y="1631156"/>
            <a:ext cx="4040187"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body" idx="3"/>
          </p:nvPr>
        </p:nvSpPr>
        <p:spPr>
          <a:xfrm>
            <a:off x="4645025" y="1151334"/>
            <a:ext cx="4041774" cy="479821"/>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body" idx="4"/>
          </p:nvPr>
        </p:nvSpPr>
        <p:spPr>
          <a:xfrm>
            <a:off x="4645025" y="1631156"/>
            <a:ext cx="4041774" cy="2963465"/>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52" name="Shape 15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7" name="Shape 15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9" name="Shape 15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0"/>
        <p:cNvGrpSpPr/>
        <p:nvPr/>
      </p:nvGrpSpPr>
      <p:grpSpPr>
        <a:xfrm>
          <a:off x="0" y="0"/>
          <a:ext cx="0" cy="0"/>
          <a:chOff x="0" y="0"/>
          <a:chExt cx="0" cy="0"/>
        </a:xfrm>
      </p:grpSpPr>
      <p:sp>
        <p:nvSpPr>
          <p:cNvPr id="161" name="Shape 16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457200" y="204787"/>
            <a:ext cx="3008313" cy="8715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6" name="Shape 166"/>
          <p:cNvSpPr txBox="1">
            <a:spLocks noGrp="1"/>
          </p:cNvSpPr>
          <p:nvPr>
            <p:ph type="body" idx="1"/>
          </p:nvPr>
        </p:nvSpPr>
        <p:spPr>
          <a:xfrm>
            <a:off x="3575050" y="204787"/>
            <a:ext cx="5111750" cy="4389834"/>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3" name="Shape 173"/>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body" idx="1"/>
          </p:nvPr>
        </p:nvSpPr>
        <p:spPr>
          <a:xfrm>
            <a:off x="1792288" y="4025503"/>
            <a:ext cx="5486399" cy="603646"/>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7" name="Shape 17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0" name="Shape 180"/>
          <p:cNvSpPr txBox="1">
            <a:spLocks noGrp="1"/>
          </p:cNvSpPr>
          <p:nvPr>
            <p:ph type="body" idx="1"/>
          </p:nvPr>
        </p:nvSpPr>
        <p:spPr>
          <a:xfrm rot="5400000">
            <a:off x="2874763" y="-1217414"/>
            <a:ext cx="3394472"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2" name="Shape 18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3" name="Shape 18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rot="5400000">
            <a:off x="5463777" y="1371600"/>
            <a:ext cx="4388643"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6" name="Shape 186"/>
          <p:cNvSpPr txBox="1">
            <a:spLocks noGrp="1"/>
          </p:cNvSpPr>
          <p:nvPr>
            <p:ph type="body" idx="1"/>
          </p:nvPr>
        </p:nvSpPr>
        <p:spPr>
          <a:xfrm rot="5400000">
            <a:off x="1272778" y="-609599"/>
            <a:ext cx="4388643"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a:solidFill>
                  <a:srgbClr val="888888"/>
                </a:solidFill>
                <a:latin typeface="Calibri"/>
                <a:ea typeface="Calibri"/>
                <a:cs typeface="Calibri"/>
                <a:sym typeface="Calibri"/>
              </a:rPr>
              <a:t>‹#›</a:t>
            </a:fld>
            <a:endParaRPr lang="en"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17" name="Shape 17"/>
          <p:cNvSpPr txBox="1">
            <a:spLocks noGrp="1"/>
          </p:cNvSpPr>
          <p:nvPr>
            <p:ph type="body" idx="1"/>
          </p:nvPr>
        </p:nvSpPr>
        <p:spPr>
          <a:xfrm>
            <a:off x="207600" y="1270397"/>
            <a:ext cx="8229600" cy="3019500"/>
          </a:xfrm>
          <a:prstGeom prst="rect">
            <a:avLst/>
          </a:prstGeom>
          <a:noFill/>
          <a:ln>
            <a:noFill/>
          </a:ln>
        </p:spPr>
        <p:txBody>
          <a:bodyPr lIns="91425" tIns="91425" rIns="91425" bIns="91425" anchor="t" anchorCtr="0"/>
          <a:lstStyle>
            <a:lvl1pPr marL="324000" marR="0" lvl="0" indent="-196999"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67500"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2pPr>
            <a:lvl3pPr marL="900000" marR="0" lvl="2" indent="-176100" algn="l" rtl="0">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3pPr>
            <a:lvl4pPr marL="1152000" marR="0" lvl="3" indent="-161400" algn="l" rtl="0">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4pPr>
            <a:lvl5pPr marL="1404000" marR="0" lvl="4" indent="-172099" algn="l" rtl="0">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dt" idx="10"/>
          </p:nvPr>
        </p:nvSpPr>
        <p:spPr>
          <a:xfrm>
            <a:off x="7848600" y="4686300"/>
            <a:ext cx="1219199" cy="3428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el en object">
    <p:bg>
      <p:bgPr>
        <a:blipFill rotWithShape="1">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74400"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23" name="Shape 23"/>
          <p:cNvSpPr txBox="1">
            <a:spLocks noGrp="1"/>
          </p:cNvSpPr>
          <p:nvPr>
            <p:ph type="body" idx="1"/>
          </p:nvPr>
        </p:nvSpPr>
        <p:spPr>
          <a:xfrm>
            <a:off x="174400" y="1565125"/>
            <a:ext cx="8415299" cy="3029399"/>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el en object 1">
    <p:bg>
      <p:bgPr>
        <a:blipFill rotWithShape="1">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174400"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28" name="Shape 28"/>
          <p:cNvSpPr txBox="1">
            <a:spLocks noGrp="1"/>
          </p:cNvSpPr>
          <p:nvPr>
            <p:ph type="body" idx="1"/>
          </p:nvPr>
        </p:nvSpPr>
        <p:spPr>
          <a:xfrm>
            <a:off x="174400" y="1565125"/>
            <a:ext cx="8415299" cy="3029399"/>
          </a:xfrm>
          <a:prstGeom prst="rect">
            <a:avLst/>
          </a:prstGeom>
          <a:noFill/>
          <a:ln>
            <a:noFill/>
          </a:ln>
        </p:spPr>
        <p:txBody>
          <a:bodyPr lIns="91425" tIns="91425" rIns="91425" bIns="91425" anchor="t" anchorCtr="0"/>
          <a:lstStyle>
            <a:lvl1pPr marL="323999"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899999" marR="0" lvl="2" indent="-188799"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60000" y="4593431"/>
            <a:ext cx="2895600" cy="2700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781800" y="4593431"/>
            <a:ext cx="6270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Leeg">
    <p:bg>
      <p:bgPr>
        <a:blipFill rotWithShape="1">
          <a:blip r:embed="rId2">
            <a:alphaModFix/>
          </a:blip>
          <a:stretch>
            <a:fillRect/>
          </a:stretch>
        </a:blipFill>
        <a:effectLst/>
      </p:bgPr>
    </p:bg>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60000" y="3496960"/>
            <a:ext cx="8424000" cy="85725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00" b="0" i="0" u="none" strike="noStrike" cap="none">
                <a:solidFill>
                  <a:schemeClr val="lt1"/>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33" name="Shape 33"/>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el en object GD">
    <p:spTree>
      <p:nvGrpSpPr>
        <p:cNvPr id="1" name="Shape 35"/>
        <p:cNvGrpSpPr/>
        <p:nvPr/>
      </p:nvGrpSpPr>
      <p:grpSpPr>
        <a:xfrm>
          <a:off x="0" y="0"/>
          <a:ext cx="0" cy="0"/>
          <a:chOff x="0" y="0"/>
          <a:chExt cx="0" cy="0"/>
        </a:xfrm>
      </p:grpSpPr>
      <p:pic>
        <p:nvPicPr>
          <p:cNvPr id="36" name="Shape 36"/>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37" name="Shape 37"/>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38" name="Shape 38"/>
          <p:cNvSpPr txBox="1">
            <a:spLocks noGrp="1"/>
          </p:cNvSpPr>
          <p:nvPr>
            <p:ph type="body" idx="1"/>
          </p:nvPr>
        </p:nvSpPr>
        <p:spPr>
          <a:xfrm>
            <a:off x="360000" y="1565122"/>
            <a:ext cx="8229600"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el en object TI">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7200000" y="162000"/>
            <a:ext cx="1618542" cy="594379"/>
          </a:xfrm>
          <a:prstGeom prst="rect">
            <a:avLst/>
          </a:prstGeom>
          <a:noFill/>
          <a:ln>
            <a:noFill/>
          </a:ln>
        </p:spPr>
      </p:pic>
      <p:sp>
        <p:nvSpPr>
          <p:cNvPr id="43" name="Shape 43"/>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44" name="Shape 44"/>
          <p:cNvSpPr txBox="1">
            <a:spLocks noGrp="1"/>
          </p:cNvSpPr>
          <p:nvPr>
            <p:ph type="body" idx="1"/>
          </p:nvPr>
        </p:nvSpPr>
        <p:spPr>
          <a:xfrm>
            <a:off x="360000" y="1565122"/>
            <a:ext cx="8229600" cy="3029500"/>
          </a:xfrm>
          <a:prstGeom prst="rect">
            <a:avLst/>
          </a:prstGeom>
          <a:noFill/>
          <a:ln>
            <a:noFill/>
          </a:ln>
        </p:spPr>
        <p:txBody>
          <a:bodyPr lIns="91425" tIns="91425" rIns="91425" bIns="91425" anchor="t" anchorCtr="0"/>
          <a:lstStyle>
            <a:lvl1pPr marL="324000" marR="0" lvl="0" indent="-196999" algn="l" rtl="0">
              <a:lnSpc>
                <a:spcPct val="100000"/>
              </a:lnSpc>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80200" algn="l" rtl="0">
              <a:lnSpc>
                <a:spcPct val="100000"/>
              </a:lnSpc>
              <a:spcBef>
                <a:spcPts val="36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88800" algn="l" rtl="0">
              <a:lnSpc>
                <a:spcPct val="100000"/>
              </a:lnSpc>
              <a:spcBef>
                <a:spcPts val="32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74100"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4pPr>
            <a:lvl5pPr marL="1404000" marR="0" lvl="4" indent="-172099" algn="l" rtl="0">
              <a:lnSpc>
                <a:spcPct val="100000"/>
              </a:lnSpc>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360000" y="4593431"/>
            <a:ext cx="2895600" cy="2699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000" b="0" i="0" u="none" strike="noStrike" cap="none">
                <a:solidFill>
                  <a:srgbClr val="A5A5A5"/>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ekop">
    <p:bg>
      <p:bgPr>
        <a:blipFill rotWithShape="1">
          <a:blip r:embed="rId2">
            <a:alphaModFix/>
          </a:blip>
          <a:stretch>
            <a:fillRect/>
          </a:stretch>
        </a:blip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60000" y="949936"/>
            <a:ext cx="7772400" cy="1021556"/>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49" name="Shape 49"/>
          <p:cNvSpPr txBox="1">
            <a:spLocks noGrp="1"/>
          </p:cNvSpPr>
          <p:nvPr>
            <p:ph type="body" idx="1"/>
          </p:nvPr>
        </p:nvSpPr>
        <p:spPr>
          <a:xfrm>
            <a:off x="360000" y="1994961"/>
            <a:ext cx="7772400" cy="1125140"/>
          </a:xfrm>
          <a:prstGeom prst="rect">
            <a:avLst/>
          </a:prstGeom>
          <a:noFill/>
          <a:ln>
            <a:noFill/>
          </a:ln>
        </p:spPr>
        <p:txBody>
          <a:bodyPr lIns="91425" tIns="91425" rIns="91425" bIns="91425" anchor="t" anchorCtr="0"/>
          <a:lstStyle>
            <a:lvl1pPr marL="0" marR="0" lvl="0" indent="0" algn="l" rtl="0">
              <a:spcBef>
                <a:spcPts val="320"/>
              </a:spcBef>
              <a:spcAft>
                <a:spcPts val="0"/>
              </a:spcAft>
              <a:buClr>
                <a:schemeClr val="dk2"/>
              </a:buClr>
              <a:buFont typeface="Arial"/>
              <a:buNone/>
              <a:defRPr sz="1600" b="0" i="0" u="none" strike="noStrike" cap="none">
                <a:solidFill>
                  <a:schemeClr val="dk2"/>
                </a:solidFill>
                <a:latin typeface="Arial"/>
                <a:ea typeface="Arial"/>
                <a:cs typeface="Arial"/>
                <a:sym typeface="Arial"/>
              </a:defRPr>
            </a:lvl1pPr>
            <a:lvl2pPr marL="457200" marR="0" lvl="1" indent="0" algn="l" rtl="0">
              <a:spcBef>
                <a:spcPts val="360"/>
              </a:spcBef>
              <a:spcAft>
                <a:spcPts val="0"/>
              </a:spcAft>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spcAft>
                <a:spcPts val="0"/>
              </a:spcAft>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spcAft>
                <a:spcPts val="0"/>
              </a:spcAft>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spcAft>
                <a:spcPts val="0"/>
              </a:spcAft>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theme" Target="../theme/theme2.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39178" y="535197"/>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endParaRPr/>
          </a:p>
        </p:txBody>
      </p:sp>
      <p:sp>
        <p:nvSpPr>
          <p:cNvPr id="7" name="Shape 7"/>
          <p:cNvSpPr txBox="1">
            <a:spLocks noGrp="1"/>
          </p:cNvSpPr>
          <p:nvPr>
            <p:ph type="body" idx="1"/>
          </p:nvPr>
        </p:nvSpPr>
        <p:spPr>
          <a:xfrm>
            <a:off x="207600" y="1270397"/>
            <a:ext cx="8229600" cy="3019500"/>
          </a:xfrm>
          <a:prstGeom prst="rect">
            <a:avLst/>
          </a:prstGeom>
          <a:noFill/>
          <a:ln>
            <a:noFill/>
          </a:ln>
        </p:spPr>
        <p:txBody>
          <a:bodyPr lIns="91425" tIns="91425" rIns="91425" bIns="91425" anchor="t" anchorCtr="0"/>
          <a:lstStyle>
            <a:lvl1pPr marL="324000" marR="0" lvl="0" indent="-196999" algn="l" rtl="0">
              <a:spcBef>
                <a:spcPts val="400"/>
              </a:spcBef>
              <a:spcAft>
                <a:spcPts val="0"/>
              </a:spcAft>
              <a:buClr>
                <a:srgbClr val="4543E8"/>
              </a:buClr>
              <a:buSzPct val="100000"/>
              <a:buFont typeface="Arial"/>
              <a:buChar char="•"/>
              <a:defRPr sz="2000" b="0" i="0" u="none" strike="noStrike" cap="none">
                <a:solidFill>
                  <a:srgbClr val="4543E8"/>
                </a:solidFill>
                <a:latin typeface="Arial"/>
                <a:ea typeface="Arial"/>
                <a:cs typeface="Arial"/>
                <a:sym typeface="Arial"/>
              </a:defRPr>
            </a:lvl1pPr>
            <a:lvl2pPr marL="612000" marR="0" lvl="1" indent="-167500" algn="l" rtl="0">
              <a:spcBef>
                <a:spcPts val="400"/>
              </a:spcBef>
              <a:spcAft>
                <a:spcPts val="0"/>
              </a:spcAft>
              <a:buClr>
                <a:srgbClr val="4543E8"/>
              </a:buClr>
              <a:buSzPct val="100000"/>
              <a:buFont typeface="Arial"/>
              <a:buChar char="•"/>
              <a:defRPr sz="1800" b="0" i="0" u="none" strike="noStrike" cap="none">
                <a:solidFill>
                  <a:srgbClr val="4543E8"/>
                </a:solidFill>
                <a:latin typeface="Arial"/>
                <a:ea typeface="Arial"/>
                <a:cs typeface="Arial"/>
                <a:sym typeface="Arial"/>
              </a:defRPr>
            </a:lvl2pPr>
            <a:lvl3pPr marL="900000" marR="0" lvl="2" indent="-176100" algn="l" rtl="0">
              <a:spcBef>
                <a:spcPts val="360"/>
              </a:spcBef>
              <a:spcAft>
                <a:spcPts val="0"/>
              </a:spcAft>
              <a:buClr>
                <a:srgbClr val="4543E8"/>
              </a:buClr>
              <a:buSzPct val="100000"/>
              <a:buFont typeface="Arial"/>
              <a:buChar char="•"/>
              <a:defRPr sz="1600" b="0" i="0" u="none" strike="noStrike" cap="none">
                <a:solidFill>
                  <a:srgbClr val="4543E8"/>
                </a:solidFill>
                <a:latin typeface="Arial"/>
                <a:ea typeface="Arial"/>
                <a:cs typeface="Arial"/>
                <a:sym typeface="Arial"/>
              </a:defRPr>
            </a:lvl3pPr>
            <a:lvl4pPr marL="1152000" marR="0" lvl="3" indent="-161400" algn="l" rtl="0">
              <a:spcBef>
                <a:spcPts val="320"/>
              </a:spcBef>
              <a:spcAft>
                <a:spcPts val="0"/>
              </a:spcAft>
              <a:buClr>
                <a:srgbClr val="4543E8"/>
              </a:buClr>
              <a:buFont typeface="Arial"/>
              <a:buChar char="•"/>
              <a:defRPr b="0" i="0" u="none" strike="noStrike" cap="none">
                <a:solidFill>
                  <a:srgbClr val="4543E8"/>
                </a:solidFill>
                <a:latin typeface="Arial"/>
                <a:ea typeface="Arial"/>
                <a:cs typeface="Arial"/>
                <a:sym typeface="Arial"/>
              </a:defRPr>
            </a:lvl4pPr>
            <a:lvl5pPr marL="1404000" marR="0" lvl="4" indent="-172099" algn="l" rtl="0">
              <a:spcBef>
                <a:spcPts val="280"/>
              </a:spcBef>
              <a:spcAft>
                <a:spcPts val="0"/>
              </a:spcAft>
              <a:buClr>
                <a:srgbClr val="4543E8"/>
              </a:buClr>
              <a:buSzPct val="100000"/>
              <a:buFont typeface="Arial"/>
              <a:buChar char="•"/>
              <a:defRPr sz="1400" b="0" i="0" u="none" strike="noStrike" cap="none">
                <a:solidFill>
                  <a:srgbClr val="4543E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6781800" y="4593431"/>
            <a:ext cx="627063"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000" b="0" i="0" u="none" strike="noStrike" cap="none">
                <a:solidFill>
                  <a:srgbClr val="A6A6A6"/>
                </a:solidFill>
                <a:latin typeface="Arial"/>
                <a:ea typeface="Arial"/>
                <a:cs typeface="Arial"/>
                <a:sym typeface="Arial"/>
              </a:rPr>
              <a:t>‹#›</a:t>
            </a:fld>
            <a:endParaRPr lang="en" sz="1000" b="0" i="0" u="none" strike="noStrike" cap="none">
              <a:solidFill>
                <a:srgbClr val="A6A6A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05978"/>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WWW.GOVOTE.A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8.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2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3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WWW.GOVOTE.A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3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subTitle" idx="1"/>
          </p:nvPr>
        </p:nvSpPr>
        <p:spPr>
          <a:xfrm>
            <a:off x="360595" y="1969562"/>
            <a:ext cx="7771802" cy="70615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2"/>
              </a:buClr>
              <a:buSzPct val="25000"/>
              <a:buFont typeface="Arial"/>
              <a:buNone/>
            </a:pPr>
            <a:endParaRPr sz="1600" b="0" i="0" u="none" strike="noStrike" cap="none">
              <a:solidFill>
                <a:schemeClr val="dk2"/>
              </a:solidFill>
              <a:latin typeface="Arial"/>
              <a:ea typeface="Arial"/>
              <a:cs typeface="Arial"/>
              <a:sym typeface="Arial"/>
            </a:endParaRPr>
          </a:p>
        </p:txBody>
      </p:sp>
      <p:pic>
        <p:nvPicPr>
          <p:cNvPr id="195" name="Shape 195"/>
          <p:cNvPicPr preferRelativeResize="0"/>
          <p:nvPr/>
        </p:nvPicPr>
        <p:blipFill rotWithShape="1">
          <a:blip r:embed="rId3">
            <a:alphaModFix/>
          </a:blip>
          <a:srcRect/>
          <a:stretch/>
        </p:blipFill>
        <p:spPr>
          <a:xfrm>
            <a:off x="0" y="38636"/>
            <a:ext cx="8967943" cy="3362978"/>
          </a:xfrm>
          <a:prstGeom prst="rect">
            <a:avLst/>
          </a:prstGeom>
          <a:noFill/>
          <a:ln>
            <a:noFill/>
          </a:ln>
        </p:spPr>
      </p:pic>
      <p:sp>
        <p:nvSpPr>
          <p:cNvPr id="196" name="Shape 196"/>
          <p:cNvSpPr txBox="1">
            <a:spLocks noGrp="1"/>
          </p:cNvSpPr>
          <p:nvPr>
            <p:ph type="ctrTitle"/>
          </p:nvPr>
        </p:nvSpPr>
        <p:spPr>
          <a:xfrm>
            <a:off x="191725" y="3463569"/>
            <a:ext cx="7772400" cy="11025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b="1"/>
              <a:t>Hoorcollege Scrum #1</a:t>
            </a:r>
          </a:p>
          <a:p>
            <a:pPr marL="0" marR="0" lvl="0" indent="0" algn="l" rtl="0">
              <a:spcBef>
                <a:spcPts val="0"/>
              </a:spcBef>
              <a:spcAft>
                <a:spcPts val="0"/>
              </a:spcAft>
              <a:buSzPct val="25000"/>
              <a:buNone/>
            </a:pPr>
            <a:r>
              <a:rPr lang="en" sz="2000"/>
              <a:t>Project Agile Development</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Wij</a:t>
            </a:r>
          </a:p>
        </p:txBody>
      </p:sp>
      <p:sp>
        <p:nvSpPr>
          <p:cNvPr id="262" name="Shape 262"/>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solidFill>
                  <a:schemeClr val="dk2"/>
                </a:solidFill>
              </a:rPr>
              <a:t>In het team hebben we geen hierarchische verhoudingen. We zij  één team en gezamenlijk verantwoordelijk.</a:t>
            </a:r>
          </a:p>
        </p:txBody>
      </p:sp>
      <p:sp>
        <p:nvSpPr>
          <p:cNvPr id="263" name="Shape 263"/>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solidFill>
                  <a:schemeClr val="accent2"/>
                </a:solidFill>
              </a:rPr>
              <a:t>Team member</a:t>
            </a:r>
          </a:p>
          <a:p>
            <a:pPr marL="127000" lvl="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Opdrachtbeschrijving</a:t>
            </a:r>
          </a:p>
        </p:txBody>
      </p:sp>
      <p:sp>
        <p:nvSpPr>
          <p:cNvPr id="269" name="Shape 269"/>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We maken een </a:t>
            </a:r>
            <a:r>
              <a:rPr lang="en" sz="3000">
                <a:solidFill>
                  <a:schemeClr val="accent2"/>
                </a:solidFill>
              </a:rPr>
              <a:t>lijst</a:t>
            </a:r>
            <a:r>
              <a:rPr lang="en" sz="3000"/>
              <a:t> met dingen die gedaan moeten worden in het project.</a:t>
            </a:r>
          </a:p>
        </p:txBody>
      </p:sp>
      <p:sp>
        <p:nvSpPr>
          <p:cNvPr id="270" name="Shape 270"/>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endParaRPr sz="1400">
              <a:solidFill>
                <a:srgbClr val="4441E7"/>
              </a:solidFill>
            </a:endParaRPr>
          </a:p>
          <a:p>
            <a:pPr lvl="0" rtl="0">
              <a:spcBef>
                <a:spcPts val="0"/>
              </a:spcBef>
              <a:buNone/>
            </a:pPr>
            <a:endParaRPr sz="1400"/>
          </a:p>
          <a:p>
            <a:pPr marL="127000" lvl="0" rtl="0">
              <a:spcBef>
                <a:spcPts val="0"/>
              </a:spcBef>
              <a:buNone/>
            </a:pPr>
            <a:r>
              <a:rPr lang="en" sz="1400">
                <a:solidFill>
                  <a:schemeClr val="accent2"/>
                </a:solidFill>
              </a:rPr>
              <a:t>Product backlog</a:t>
            </a:r>
          </a:p>
          <a:p>
            <a:pPr marL="127000" lvl="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Duur</a:t>
            </a:r>
          </a:p>
        </p:txBody>
      </p:sp>
      <p:sp>
        <p:nvSpPr>
          <p:cNvPr id="276" name="Shape 276"/>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We werken meerdere, korte </a:t>
            </a:r>
            <a:r>
              <a:rPr lang="en" sz="3000">
                <a:solidFill>
                  <a:schemeClr val="accent2"/>
                </a:solidFill>
              </a:rPr>
              <a:t>periodes</a:t>
            </a:r>
            <a:r>
              <a:rPr lang="en" sz="3000"/>
              <a:t>, en kiezen steeds een aantal opdrachten van de lijst.</a:t>
            </a:r>
          </a:p>
        </p:txBody>
      </p:sp>
      <p:sp>
        <p:nvSpPr>
          <p:cNvPr id="277" name="Shape 277"/>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Clr>
                <a:schemeClr val="dk1"/>
              </a:buClr>
              <a:buSzPct val="78571"/>
              <a:buFont typeface="Arial"/>
              <a:buNone/>
            </a:pPr>
            <a:r>
              <a:rPr lang="en" sz="1400">
                <a:solidFill>
                  <a:schemeClr val="dk2"/>
                </a:solidFill>
              </a:rPr>
              <a:t>Team member</a:t>
            </a:r>
          </a:p>
          <a:p>
            <a:pPr lvl="0" rtl="0">
              <a:spcBef>
                <a:spcPts val="0"/>
              </a:spcBef>
              <a:buNone/>
            </a:pPr>
            <a:endParaRPr sz="1400"/>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endParaRPr sz="1400">
              <a:solidFill>
                <a:srgbClr val="4441E7"/>
              </a:solidFill>
            </a:endParaRPr>
          </a:p>
          <a:p>
            <a:pPr marL="127000" lvl="0" rtl="0">
              <a:spcBef>
                <a:spcPts val="0"/>
              </a:spcBef>
              <a:buNone/>
            </a:pPr>
            <a:r>
              <a:rPr lang="en" sz="1400">
                <a:solidFill>
                  <a:schemeClr val="accent2"/>
                </a:solidFill>
              </a:rPr>
              <a:t>Sprint</a:t>
            </a:r>
          </a:p>
          <a:p>
            <a:pPr marL="127000" lvl="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Periodestart</a:t>
            </a:r>
          </a:p>
        </p:txBody>
      </p:sp>
      <p:sp>
        <p:nvSpPr>
          <p:cNvPr id="283" name="Shape 283"/>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In een </a:t>
            </a:r>
            <a:r>
              <a:rPr lang="en" sz="3000">
                <a:solidFill>
                  <a:schemeClr val="accent2"/>
                </a:solidFill>
              </a:rPr>
              <a:t>overleg</a:t>
            </a:r>
            <a:r>
              <a:rPr lang="en" sz="3000"/>
              <a:t> bij de </a:t>
            </a:r>
            <a:r>
              <a:rPr lang="en" sz="3000">
                <a:solidFill>
                  <a:schemeClr val="accent2"/>
                </a:solidFill>
              </a:rPr>
              <a:t>start</a:t>
            </a:r>
            <a:r>
              <a:rPr lang="en" sz="3000"/>
              <a:t> van een </a:t>
            </a:r>
            <a:r>
              <a:rPr lang="en" sz="3000">
                <a:solidFill>
                  <a:schemeClr val="accent2"/>
                </a:solidFill>
              </a:rPr>
              <a:t>sprint</a:t>
            </a:r>
            <a:r>
              <a:rPr lang="en" sz="3000"/>
              <a:t> bepaald de product owner welke items op de backlog het ‘belangrijkst’ zijn</a:t>
            </a:r>
          </a:p>
        </p:txBody>
      </p:sp>
      <p:sp>
        <p:nvSpPr>
          <p:cNvPr id="284" name="Shape 284"/>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endParaRPr sz="1400">
              <a:solidFill>
                <a:srgbClr val="4441E7"/>
              </a:solidFill>
            </a:endParaRPr>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endParaRPr sz="1400">
              <a:solidFill>
                <a:srgbClr val="4441E7"/>
              </a:solidFill>
            </a:endParaRP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chemeClr val="accent2"/>
                </a:solidFill>
              </a:rPr>
              <a:t>Sprint planning</a:t>
            </a:r>
          </a:p>
          <a:p>
            <a:pPr marL="0" lvl="0" indent="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Deel opdracht</a:t>
            </a:r>
          </a:p>
        </p:txBody>
      </p:sp>
      <p:sp>
        <p:nvSpPr>
          <p:cNvPr id="290" name="Shape 290"/>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Er ontstaat zo een </a:t>
            </a:r>
            <a:r>
              <a:rPr lang="en" sz="3000">
                <a:solidFill>
                  <a:schemeClr val="accent2"/>
                </a:solidFill>
              </a:rPr>
              <a:t>lijst</a:t>
            </a:r>
            <a:r>
              <a:rPr lang="en" sz="3000"/>
              <a:t> met items waarvan we afspreken dat we die in de </a:t>
            </a:r>
            <a:r>
              <a:rPr lang="en" sz="3000">
                <a:solidFill>
                  <a:schemeClr val="accent2"/>
                </a:solidFill>
              </a:rPr>
              <a:t>komende sprint</a:t>
            </a:r>
            <a:r>
              <a:rPr lang="en" sz="3000"/>
              <a:t> uit gaan voeren.</a:t>
            </a:r>
          </a:p>
        </p:txBody>
      </p:sp>
      <p:sp>
        <p:nvSpPr>
          <p:cNvPr id="291" name="Shape 291"/>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endParaRPr sz="1400">
              <a:solidFill>
                <a:srgbClr val="4441E7"/>
              </a:solidFill>
            </a:endParaRPr>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r>
              <a:rPr lang="en" sz="1400">
                <a:solidFill>
                  <a:schemeClr val="accent2"/>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 sessie</a:t>
            </a:r>
          </a:p>
          <a:p>
            <a:pPr marL="127000" lvl="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Tussen product</a:t>
            </a:r>
          </a:p>
        </p:txBody>
      </p:sp>
      <p:sp>
        <p:nvSpPr>
          <p:cNvPr id="297" name="Shape 297"/>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Aan het </a:t>
            </a:r>
            <a:r>
              <a:rPr lang="en" sz="3000">
                <a:solidFill>
                  <a:schemeClr val="accent2"/>
                </a:solidFill>
              </a:rPr>
              <a:t>einde</a:t>
            </a:r>
            <a:r>
              <a:rPr lang="en" sz="3000"/>
              <a:t> van de </a:t>
            </a:r>
            <a:r>
              <a:rPr lang="en" sz="3000">
                <a:solidFill>
                  <a:schemeClr val="accent2"/>
                </a:solidFill>
              </a:rPr>
              <a:t>sprint</a:t>
            </a:r>
            <a:r>
              <a:rPr lang="en" sz="3000"/>
              <a:t> is er weer een </a:t>
            </a:r>
            <a:r>
              <a:rPr lang="en" sz="3000">
                <a:solidFill>
                  <a:schemeClr val="accent2"/>
                </a:solidFill>
              </a:rPr>
              <a:t>bijeenkomst</a:t>
            </a:r>
            <a:r>
              <a:rPr lang="en" sz="3000"/>
              <a:t> en daarin leveren we het gerealiseerde (tussen)product op aan de product owner</a:t>
            </a:r>
          </a:p>
        </p:txBody>
      </p:sp>
      <p:sp>
        <p:nvSpPr>
          <p:cNvPr id="298" name="Shape 298"/>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endParaRPr sz="1400">
              <a:solidFill>
                <a:srgbClr val="4441E7"/>
              </a:solidFill>
            </a:endParaRPr>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chemeClr val="accent2"/>
                </a:solidFill>
              </a:rPr>
              <a:t>Sprint review / Sprint demo</a:t>
            </a:r>
          </a:p>
          <a:p>
            <a:pPr marL="127000" lvl="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Hoe beter?</a:t>
            </a:r>
          </a:p>
        </p:txBody>
      </p:sp>
      <p:sp>
        <p:nvSpPr>
          <p:cNvPr id="304" name="Shape 304"/>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Voordat we aan de volgende sprint beginnen </a:t>
            </a:r>
            <a:r>
              <a:rPr lang="en" sz="3000">
                <a:solidFill>
                  <a:schemeClr val="accent2"/>
                </a:solidFill>
              </a:rPr>
              <a:t>reflecteren</a:t>
            </a:r>
            <a:r>
              <a:rPr lang="en" sz="3000"/>
              <a:t> we op het functioneren van het team</a:t>
            </a:r>
          </a:p>
        </p:txBody>
      </p:sp>
      <p:sp>
        <p:nvSpPr>
          <p:cNvPr id="305" name="Shape 305"/>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4441E7"/>
                </a:solidFill>
              </a:rPr>
              <a:t>Sprint review / Sprint demo</a:t>
            </a:r>
          </a:p>
          <a:p>
            <a:pPr marL="127000" lvl="0" rtl="0">
              <a:spcBef>
                <a:spcPts val="0"/>
              </a:spcBef>
              <a:buNone/>
            </a:pPr>
            <a:r>
              <a:rPr lang="en" sz="1400">
                <a:solidFill>
                  <a:schemeClr val="accent2"/>
                </a:solidFill>
              </a:rPr>
              <a:t>Sprint retrospective</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Leiding</a:t>
            </a:r>
          </a:p>
        </p:txBody>
      </p:sp>
      <p:sp>
        <p:nvSpPr>
          <p:cNvPr id="311" name="Shape 311"/>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chemeClr val="accent2"/>
                </a:solidFill>
              </a:rPr>
              <a:t>Scrum master</a:t>
            </a:r>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4441E7"/>
                </a:solidFill>
              </a:rPr>
              <a:t>Sprint review / Sprint demo</a:t>
            </a:r>
          </a:p>
          <a:p>
            <a:pPr marL="127000" lvl="0" rtl="0">
              <a:spcBef>
                <a:spcPts val="0"/>
              </a:spcBef>
              <a:buNone/>
            </a:pPr>
            <a:r>
              <a:rPr lang="en" sz="1400">
                <a:solidFill>
                  <a:srgbClr val="3F3CE6"/>
                </a:solidFill>
              </a:rPr>
              <a:t>Sprint retrospective</a:t>
            </a:r>
          </a:p>
        </p:txBody>
      </p:sp>
      <p:sp>
        <p:nvSpPr>
          <p:cNvPr id="312" name="Shape 312"/>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Een van de </a:t>
            </a:r>
            <a:r>
              <a:rPr lang="en" sz="3000">
                <a:solidFill>
                  <a:schemeClr val="accent2"/>
                </a:solidFill>
              </a:rPr>
              <a:t>teamleden</a:t>
            </a:r>
            <a:r>
              <a:rPr lang="en" sz="3000"/>
              <a:t> heeft de </a:t>
            </a:r>
            <a:r>
              <a:rPr lang="en" sz="3000">
                <a:solidFill>
                  <a:schemeClr val="accent2"/>
                </a:solidFill>
              </a:rPr>
              <a:t>leiding</a:t>
            </a:r>
            <a:r>
              <a:rPr lang="en" sz="3000"/>
              <a:t> bij de retrospective.</a:t>
            </a:r>
          </a:p>
          <a:p>
            <a:pPr marL="0" lvl="0" indent="0" rtl="0">
              <a:spcBef>
                <a:spcPts val="0"/>
              </a:spcBef>
              <a:buNone/>
            </a:pPr>
            <a:r>
              <a:rPr lang="en" sz="3000"/>
              <a:t>Én verzorgt het contact met de product owner.</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Overleg</a:t>
            </a:r>
          </a:p>
        </p:txBody>
      </p:sp>
      <p:sp>
        <p:nvSpPr>
          <p:cNvPr id="318" name="Shape 318"/>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Aan het begin van de </a:t>
            </a:r>
            <a:r>
              <a:rPr lang="en" sz="3000">
                <a:solidFill>
                  <a:schemeClr val="accent2"/>
                </a:solidFill>
              </a:rPr>
              <a:t>dag</a:t>
            </a:r>
            <a:r>
              <a:rPr lang="en" sz="3000"/>
              <a:t> </a:t>
            </a:r>
            <a:r>
              <a:rPr lang="en" sz="3000">
                <a:solidFill>
                  <a:schemeClr val="accent2"/>
                </a:solidFill>
              </a:rPr>
              <a:t>vertelt</a:t>
            </a:r>
            <a:r>
              <a:rPr lang="en" sz="3000"/>
              <a:t> iedereen kort, </a:t>
            </a:r>
            <a:r>
              <a:rPr lang="en" sz="3000">
                <a:solidFill>
                  <a:schemeClr val="accent2"/>
                </a:solidFill>
              </a:rPr>
              <a:t>staand</a:t>
            </a:r>
            <a:r>
              <a:rPr lang="en" sz="3000"/>
              <a:t> wat hij/zij gedaan heeft, wat hij/zij vandaag gaan doen en wat ons evt. belemmerd </a:t>
            </a:r>
          </a:p>
        </p:txBody>
      </p:sp>
      <p:sp>
        <p:nvSpPr>
          <p:cNvPr id="319" name="Shape 319"/>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chemeClr val="dk2"/>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4441E7"/>
                </a:solidFill>
              </a:rPr>
              <a:t>Sprint review / Sprint demo</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chemeClr val="accent2"/>
                </a:solidFill>
              </a:rPr>
              <a:t>Daily standup</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324" name="Shape 324"/>
          <p:cNvGrpSpPr/>
          <p:nvPr/>
        </p:nvGrpSpPr>
        <p:grpSpPr>
          <a:xfrm>
            <a:off x="2117952" y="1653666"/>
            <a:ext cx="2749200" cy="2061900"/>
            <a:chOff x="2131497" y="637310"/>
            <a:chExt cx="2749200" cy="2749200"/>
          </a:xfrm>
        </p:grpSpPr>
        <p:sp>
          <p:nvSpPr>
            <p:cNvPr id="325" name="Shape 325"/>
            <p:cNvSpPr/>
            <p:nvPr/>
          </p:nvSpPr>
          <p:spPr>
            <a:xfrm>
              <a:off x="2149726" y="1108670"/>
              <a:ext cx="2235300" cy="2235300"/>
            </a:xfrm>
            <a:custGeom>
              <a:avLst/>
              <a:gdLst/>
              <a:ahLst/>
              <a:cxnLst/>
              <a:rect l="0" t="0" r="0" b="0"/>
              <a:pathLst>
                <a:path w="120000" h="120000" extrusionOk="0">
                  <a:moveTo>
                    <a:pt x="86750" y="19132"/>
                  </a:moveTo>
                  <a:lnTo>
                    <a:pt x="92701" y="9885"/>
                  </a:lnTo>
                  <a:lnTo>
                    <a:pt x="101338" y="16706"/>
                  </a:lnTo>
                  <a:lnTo>
                    <a:pt x="98116" y="28109"/>
                  </a:lnTo>
                  <a:lnTo>
                    <a:pt x="98116" y="28109"/>
                  </a:lnTo>
                  <a:cubicBezTo>
                    <a:pt x="102719" y="32983"/>
                    <a:pt x="106219" y="38688"/>
                    <a:pt x="108402" y="44876"/>
                  </a:cubicBezTo>
                  <a:lnTo>
                    <a:pt x="117518" y="44021"/>
                  </a:lnTo>
                  <a:lnTo>
                    <a:pt x="119326" y="53669"/>
                  </a:lnTo>
                  <a:lnTo>
                    <a:pt x="110979" y="58630"/>
                  </a:lnTo>
                  <a:cubicBezTo>
                    <a:pt x="111176" y="65148"/>
                    <a:pt x="109961" y="71636"/>
                    <a:pt x="107407" y="77697"/>
                  </a:cubicBezTo>
                  <a:lnTo>
                    <a:pt x="113368" y="86932"/>
                  </a:lnTo>
                  <a:lnTo>
                    <a:pt x="107958" y="95751"/>
                  </a:lnTo>
                  <a:lnTo>
                    <a:pt x="99987" y="89791"/>
                  </a:lnTo>
                  <a:cubicBezTo>
                    <a:pt x="95687" y="94904"/>
                    <a:pt x="90325" y="99139"/>
                    <a:pt x="84229" y="102237"/>
                  </a:cubicBezTo>
                  <a:lnTo>
                    <a:pt x="84931" y="114386"/>
                  </a:lnTo>
                  <a:lnTo>
                    <a:pt x="74062" y="118109"/>
                  </a:lnTo>
                  <a:lnTo>
                    <a:pt x="70285" y="107013"/>
                  </a:lnTo>
                  <a:lnTo>
                    <a:pt x="70285" y="107013"/>
                  </a:lnTo>
                  <a:cubicBezTo>
                    <a:pt x="63499" y="108328"/>
                    <a:pt x="56500" y="108328"/>
                    <a:pt x="49714" y="107013"/>
                  </a:cubicBezTo>
                  <a:lnTo>
                    <a:pt x="45937" y="118109"/>
                  </a:lnTo>
                  <a:lnTo>
                    <a:pt x="35068" y="114386"/>
                  </a:lnTo>
                  <a:lnTo>
                    <a:pt x="35770" y="102237"/>
                  </a:lnTo>
                  <a:lnTo>
                    <a:pt x="35770" y="102237"/>
                  </a:lnTo>
                  <a:cubicBezTo>
                    <a:pt x="29674" y="99139"/>
                    <a:pt x="24312" y="94904"/>
                    <a:pt x="20012" y="89791"/>
                  </a:cubicBezTo>
                  <a:lnTo>
                    <a:pt x="12041" y="95751"/>
                  </a:lnTo>
                  <a:lnTo>
                    <a:pt x="6631" y="86932"/>
                  </a:lnTo>
                  <a:lnTo>
                    <a:pt x="12592" y="77697"/>
                  </a:lnTo>
                  <a:lnTo>
                    <a:pt x="12592" y="77697"/>
                  </a:lnTo>
                  <a:cubicBezTo>
                    <a:pt x="10038" y="71636"/>
                    <a:pt x="8823" y="65148"/>
                    <a:pt x="9020" y="58630"/>
                  </a:cubicBezTo>
                  <a:lnTo>
                    <a:pt x="673" y="53669"/>
                  </a:lnTo>
                  <a:lnTo>
                    <a:pt x="2481" y="44021"/>
                  </a:lnTo>
                  <a:lnTo>
                    <a:pt x="11597" y="44876"/>
                  </a:lnTo>
                  <a:cubicBezTo>
                    <a:pt x="13780" y="38688"/>
                    <a:pt x="17280" y="32983"/>
                    <a:pt x="21883" y="28109"/>
                  </a:cubicBezTo>
                  <a:lnTo>
                    <a:pt x="18661" y="16706"/>
                  </a:lnTo>
                  <a:lnTo>
                    <a:pt x="27298" y="9885"/>
                  </a:lnTo>
                  <a:lnTo>
                    <a:pt x="33249" y="19132"/>
                  </a:lnTo>
                  <a:lnTo>
                    <a:pt x="33249" y="19132"/>
                  </a:lnTo>
                  <a:cubicBezTo>
                    <a:pt x="39148" y="15712"/>
                    <a:pt x="45726" y="13459"/>
                    <a:pt x="52580" y="12510"/>
                  </a:cubicBezTo>
                  <a:lnTo>
                    <a:pt x="54167" y="510"/>
                  </a:lnTo>
                  <a:lnTo>
                    <a:pt x="65832" y="510"/>
                  </a:lnTo>
                  <a:lnTo>
                    <a:pt x="67419" y="12510"/>
                  </a:lnTo>
                  <a:cubicBezTo>
                    <a:pt x="74273" y="13459"/>
                    <a:pt x="80851" y="15712"/>
                    <a:pt x="86750" y="19132"/>
                  </a:cubicBezTo>
                  <a:close/>
                </a:path>
              </a:pathLst>
            </a:custGeom>
            <a:solidFill>
              <a:srgbClr val="4441E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2599101" y="1632255"/>
              <a:ext cx="1336499" cy="1148999"/>
            </a:xfrm>
            <a:prstGeom prst="rect">
              <a:avLst/>
            </a:prstGeom>
            <a:noFill/>
            <a:ln>
              <a:noFill/>
            </a:ln>
          </p:spPr>
          <p:txBody>
            <a:bodyPr lIns="30475" tIns="30475" rIns="30475" bIns="30475" anchor="ctr" anchorCtr="0">
              <a:noAutofit/>
            </a:bodyPr>
            <a:lstStyle/>
            <a:p>
              <a:pPr marL="0" marR="0" lvl="0" indent="0" algn="ctr" rtl="0">
                <a:lnSpc>
                  <a:spcPct val="90000"/>
                </a:lnSpc>
                <a:spcBef>
                  <a:spcPts val="0"/>
                </a:spcBef>
                <a:spcAft>
                  <a:spcPts val="0"/>
                </a:spcAft>
                <a:buSzPct val="25000"/>
                <a:buNone/>
              </a:pPr>
              <a:r>
                <a:rPr lang="en" sz="2400" b="0" i="0" u="none" strike="noStrike" cap="none">
                  <a:solidFill>
                    <a:schemeClr val="lt1"/>
                  </a:solidFill>
                  <a:latin typeface="Arial"/>
                  <a:ea typeface="Arial"/>
                  <a:cs typeface="Arial"/>
                  <a:sym typeface="Arial"/>
                </a:rPr>
                <a:t>Artifacts</a:t>
              </a:r>
            </a:p>
          </p:txBody>
        </p:sp>
        <p:sp>
          <p:nvSpPr>
            <p:cNvPr id="327" name="Shape 327"/>
            <p:cNvSpPr/>
            <p:nvPr/>
          </p:nvSpPr>
          <p:spPr>
            <a:xfrm>
              <a:off x="2131497" y="637310"/>
              <a:ext cx="2749200" cy="2749200"/>
            </a:xfrm>
            <a:custGeom>
              <a:avLst/>
              <a:gdLst/>
              <a:ahLst/>
              <a:cxnLst/>
              <a:rect l="0" t="0" r="0" b="0"/>
              <a:pathLst>
                <a:path w="120000" h="120000" extrusionOk="0">
                  <a:moveTo>
                    <a:pt x="48124" y="5130"/>
                  </a:moveTo>
                  <a:lnTo>
                    <a:pt x="48124" y="5130"/>
                  </a:lnTo>
                  <a:cubicBezTo>
                    <a:pt x="75673" y="-630"/>
                    <a:pt x="103379" y="14224"/>
                    <a:pt x="113365" y="40110"/>
                  </a:cubicBezTo>
                  <a:cubicBezTo>
                    <a:pt x="123351" y="65997"/>
                    <a:pt x="112632" y="95173"/>
                    <a:pt x="88122" y="108814"/>
                  </a:cubicBezTo>
                  <a:lnTo>
                    <a:pt x="89688" y="112083"/>
                  </a:lnTo>
                  <a:lnTo>
                    <a:pt x="83104" y="108228"/>
                  </a:lnTo>
                  <a:lnTo>
                    <a:pt x="84174" y="100572"/>
                  </a:lnTo>
                  <a:lnTo>
                    <a:pt x="85739" y="103839"/>
                  </a:lnTo>
                  <a:cubicBezTo>
                    <a:pt x="108413" y="91730"/>
                    <a:pt x="118442" y="65662"/>
                    <a:pt x="109361" y="42441"/>
                  </a:cubicBezTo>
                  <a:cubicBezTo>
                    <a:pt x="100279" y="19220"/>
                    <a:pt x="74800" y="5783"/>
                    <a:pt x="49349" y="10793"/>
                  </a:cubicBezTo>
                  <a:close/>
                </a:path>
              </a:pathLst>
            </a:custGeom>
            <a:solidFill>
              <a:srgbClr val="AEAEF2"/>
            </a:solidFill>
            <a:ln>
              <a:noFill/>
            </a:ln>
          </p:spPr>
          <p:txBody>
            <a:bodyPr lIns="91425" tIns="91425" rIns="91425" bIns="91425" anchor="ctr" anchorCtr="0">
              <a:noAutofit/>
            </a:bodyPr>
            <a:lstStyle/>
            <a:p>
              <a:pPr lvl="0">
                <a:spcBef>
                  <a:spcPts val="0"/>
                </a:spcBef>
                <a:buNone/>
              </a:pPr>
              <a:endParaRPr/>
            </a:p>
          </p:txBody>
        </p:sp>
      </p:grpSp>
      <p:grpSp>
        <p:nvGrpSpPr>
          <p:cNvPr id="328" name="Shape 328"/>
          <p:cNvGrpSpPr/>
          <p:nvPr/>
        </p:nvGrpSpPr>
        <p:grpSpPr>
          <a:xfrm>
            <a:off x="3526692" y="3080143"/>
            <a:ext cx="2749200" cy="2061900"/>
            <a:chOff x="2002692" y="827726"/>
            <a:chExt cx="2749200" cy="2749200"/>
          </a:xfrm>
        </p:grpSpPr>
        <p:sp>
          <p:nvSpPr>
            <p:cNvPr id="329" name="Shape 329"/>
            <p:cNvSpPr/>
            <p:nvPr/>
          </p:nvSpPr>
          <p:spPr>
            <a:xfrm>
              <a:off x="2049902" y="1016200"/>
              <a:ext cx="2235300" cy="2235300"/>
            </a:xfrm>
            <a:custGeom>
              <a:avLst/>
              <a:gdLst/>
              <a:ahLst/>
              <a:cxnLst/>
              <a:rect l="0" t="0" r="0" b="0"/>
              <a:pathLst>
                <a:path w="120000" h="120000" extrusionOk="0">
                  <a:moveTo>
                    <a:pt x="86750" y="19132"/>
                  </a:moveTo>
                  <a:lnTo>
                    <a:pt x="92701" y="9885"/>
                  </a:lnTo>
                  <a:lnTo>
                    <a:pt x="101338" y="16706"/>
                  </a:lnTo>
                  <a:lnTo>
                    <a:pt x="98116" y="28109"/>
                  </a:lnTo>
                  <a:lnTo>
                    <a:pt x="98116" y="28109"/>
                  </a:lnTo>
                  <a:cubicBezTo>
                    <a:pt x="102719" y="32983"/>
                    <a:pt x="106219" y="38688"/>
                    <a:pt x="108402" y="44876"/>
                  </a:cubicBezTo>
                  <a:lnTo>
                    <a:pt x="117518" y="44021"/>
                  </a:lnTo>
                  <a:lnTo>
                    <a:pt x="119326" y="53669"/>
                  </a:lnTo>
                  <a:lnTo>
                    <a:pt x="110979" y="58630"/>
                  </a:lnTo>
                  <a:cubicBezTo>
                    <a:pt x="111176" y="65148"/>
                    <a:pt x="109961" y="71636"/>
                    <a:pt x="107407" y="77697"/>
                  </a:cubicBezTo>
                  <a:lnTo>
                    <a:pt x="113368" y="86932"/>
                  </a:lnTo>
                  <a:lnTo>
                    <a:pt x="107958" y="95751"/>
                  </a:lnTo>
                  <a:lnTo>
                    <a:pt x="99987" y="89791"/>
                  </a:lnTo>
                  <a:cubicBezTo>
                    <a:pt x="95687" y="94904"/>
                    <a:pt x="90325" y="99139"/>
                    <a:pt x="84229" y="102237"/>
                  </a:cubicBezTo>
                  <a:lnTo>
                    <a:pt x="84931" y="114386"/>
                  </a:lnTo>
                  <a:lnTo>
                    <a:pt x="74062" y="118109"/>
                  </a:lnTo>
                  <a:lnTo>
                    <a:pt x="70285" y="107013"/>
                  </a:lnTo>
                  <a:lnTo>
                    <a:pt x="70285" y="107013"/>
                  </a:lnTo>
                  <a:cubicBezTo>
                    <a:pt x="63499" y="108328"/>
                    <a:pt x="56500" y="108328"/>
                    <a:pt x="49714" y="107013"/>
                  </a:cubicBezTo>
                  <a:lnTo>
                    <a:pt x="45937" y="118109"/>
                  </a:lnTo>
                  <a:lnTo>
                    <a:pt x="35068" y="114386"/>
                  </a:lnTo>
                  <a:lnTo>
                    <a:pt x="35770" y="102237"/>
                  </a:lnTo>
                  <a:lnTo>
                    <a:pt x="35770" y="102237"/>
                  </a:lnTo>
                  <a:cubicBezTo>
                    <a:pt x="29674" y="99139"/>
                    <a:pt x="24312" y="94904"/>
                    <a:pt x="20012" y="89791"/>
                  </a:cubicBezTo>
                  <a:lnTo>
                    <a:pt x="12041" y="95751"/>
                  </a:lnTo>
                  <a:lnTo>
                    <a:pt x="6631" y="86932"/>
                  </a:lnTo>
                  <a:lnTo>
                    <a:pt x="12592" y="77697"/>
                  </a:lnTo>
                  <a:lnTo>
                    <a:pt x="12592" y="77697"/>
                  </a:lnTo>
                  <a:cubicBezTo>
                    <a:pt x="10038" y="71636"/>
                    <a:pt x="8823" y="65148"/>
                    <a:pt x="9020" y="58630"/>
                  </a:cubicBezTo>
                  <a:lnTo>
                    <a:pt x="673" y="53669"/>
                  </a:lnTo>
                  <a:lnTo>
                    <a:pt x="2481" y="44021"/>
                  </a:lnTo>
                  <a:lnTo>
                    <a:pt x="11597" y="44876"/>
                  </a:lnTo>
                  <a:cubicBezTo>
                    <a:pt x="13780" y="38688"/>
                    <a:pt x="17280" y="32983"/>
                    <a:pt x="21883" y="28109"/>
                  </a:cubicBezTo>
                  <a:lnTo>
                    <a:pt x="18661" y="16706"/>
                  </a:lnTo>
                  <a:lnTo>
                    <a:pt x="27298" y="9885"/>
                  </a:lnTo>
                  <a:lnTo>
                    <a:pt x="33249" y="19132"/>
                  </a:lnTo>
                  <a:lnTo>
                    <a:pt x="33249" y="19132"/>
                  </a:lnTo>
                  <a:cubicBezTo>
                    <a:pt x="39148" y="15712"/>
                    <a:pt x="45726" y="13459"/>
                    <a:pt x="52580" y="12510"/>
                  </a:cubicBezTo>
                  <a:lnTo>
                    <a:pt x="54167" y="510"/>
                  </a:lnTo>
                  <a:lnTo>
                    <a:pt x="65832" y="510"/>
                  </a:lnTo>
                  <a:lnTo>
                    <a:pt x="67419" y="12510"/>
                  </a:lnTo>
                  <a:cubicBezTo>
                    <a:pt x="74273" y="13459"/>
                    <a:pt x="80851" y="15712"/>
                    <a:pt x="86750" y="19132"/>
                  </a:cubicBezTo>
                  <a:close/>
                </a:path>
              </a:pathLst>
            </a:custGeom>
            <a:solidFill>
              <a:srgbClr val="4441E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txBox="1"/>
            <p:nvPr/>
          </p:nvSpPr>
          <p:spPr>
            <a:xfrm>
              <a:off x="2499277" y="1539786"/>
              <a:ext cx="1336499" cy="1148999"/>
            </a:xfrm>
            <a:prstGeom prst="rect">
              <a:avLst/>
            </a:prstGeom>
            <a:noFill/>
            <a:ln>
              <a:noFill/>
            </a:ln>
          </p:spPr>
          <p:txBody>
            <a:bodyPr lIns="30475" tIns="30475" rIns="30475" bIns="30475" anchor="ctr" anchorCtr="0">
              <a:noAutofit/>
            </a:bodyPr>
            <a:lstStyle/>
            <a:p>
              <a:pPr marL="0" marR="0" lvl="0" indent="0" algn="ctr" rtl="0">
                <a:lnSpc>
                  <a:spcPct val="90000"/>
                </a:lnSpc>
                <a:spcBef>
                  <a:spcPts val="0"/>
                </a:spcBef>
                <a:spcAft>
                  <a:spcPts val="0"/>
                </a:spcAft>
                <a:buSzPct val="25000"/>
                <a:buNone/>
              </a:pPr>
              <a:r>
                <a:rPr lang="en" sz="2400" b="0" i="0" u="none" strike="noStrike" cap="none">
                  <a:solidFill>
                    <a:schemeClr val="lt1"/>
                  </a:solidFill>
                  <a:latin typeface="Arial"/>
                  <a:ea typeface="Arial"/>
                  <a:cs typeface="Arial"/>
                  <a:sym typeface="Arial"/>
                </a:rPr>
                <a:t>Events</a:t>
              </a:r>
            </a:p>
          </p:txBody>
        </p:sp>
        <p:sp>
          <p:nvSpPr>
            <p:cNvPr id="331" name="Shape 331"/>
            <p:cNvSpPr/>
            <p:nvPr/>
          </p:nvSpPr>
          <p:spPr>
            <a:xfrm>
              <a:off x="2002692" y="827726"/>
              <a:ext cx="2749200" cy="2749200"/>
            </a:xfrm>
            <a:custGeom>
              <a:avLst/>
              <a:gdLst/>
              <a:ahLst/>
              <a:cxnLst/>
              <a:rect l="0" t="0" r="0" b="0"/>
              <a:pathLst>
                <a:path w="120000" h="120000" extrusionOk="0">
                  <a:moveTo>
                    <a:pt x="48124" y="5130"/>
                  </a:moveTo>
                  <a:lnTo>
                    <a:pt x="48124" y="5130"/>
                  </a:lnTo>
                  <a:cubicBezTo>
                    <a:pt x="75673" y="-630"/>
                    <a:pt x="103379" y="14224"/>
                    <a:pt x="113365" y="40110"/>
                  </a:cubicBezTo>
                  <a:cubicBezTo>
                    <a:pt x="123351" y="65997"/>
                    <a:pt x="112632" y="95173"/>
                    <a:pt x="88122" y="108814"/>
                  </a:cubicBezTo>
                  <a:lnTo>
                    <a:pt x="89688" y="112083"/>
                  </a:lnTo>
                  <a:lnTo>
                    <a:pt x="83104" y="108228"/>
                  </a:lnTo>
                  <a:lnTo>
                    <a:pt x="84174" y="100572"/>
                  </a:lnTo>
                  <a:lnTo>
                    <a:pt x="85739" y="103839"/>
                  </a:lnTo>
                  <a:cubicBezTo>
                    <a:pt x="108413" y="91730"/>
                    <a:pt x="118442" y="65662"/>
                    <a:pt x="109361" y="42441"/>
                  </a:cubicBezTo>
                  <a:cubicBezTo>
                    <a:pt x="100279" y="19220"/>
                    <a:pt x="74800" y="5783"/>
                    <a:pt x="49349" y="10793"/>
                  </a:cubicBezTo>
                  <a:close/>
                </a:path>
              </a:pathLst>
            </a:custGeom>
            <a:solidFill>
              <a:srgbClr val="AEAEF2"/>
            </a:solidFill>
            <a:ln>
              <a:noFill/>
            </a:ln>
          </p:spPr>
          <p:txBody>
            <a:bodyPr lIns="91425" tIns="91425" rIns="91425" bIns="91425" anchor="ctr" anchorCtr="0">
              <a:noAutofit/>
            </a:bodyPr>
            <a:lstStyle/>
            <a:p>
              <a:pPr lvl="0">
                <a:spcBef>
                  <a:spcPts val="0"/>
                </a:spcBef>
                <a:buNone/>
              </a:pPr>
              <a:endParaRPr/>
            </a:p>
          </p:txBody>
        </p:sp>
      </p:grpSp>
      <p:grpSp>
        <p:nvGrpSpPr>
          <p:cNvPr id="332" name="Shape 332"/>
          <p:cNvGrpSpPr/>
          <p:nvPr/>
        </p:nvGrpSpPr>
        <p:grpSpPr>
          <a:xfrm>
            <a:off x="4752000" y="1738185"/>
            <a:ext cx="2749200" cy="2061900"/>
            <a:chOff x="1884913" y="657352"/>
            <a:chExt cx="2749200" cy="2749200"/>
          </a:xfrm>
        </p:grpSpPr>
        <p:sp>
          <p:nvSpPr>
            <p:cNvPr id="333" name="Shape 333"/>
            <p:cNvSpPr/>
            <p:nvPr/>
          </p:nvSpPr>
          <p:spPr>
            <a:xfrm>
              <a:off x="2006250" y="1041749"/>
              <a:ext cx="2235300" cy="2235300"/>
            </a:xfrm>
            <a:custGeom>
              <a:avLst/>
              <a:gdLst/>
              <a:ahLst/>
              <a:cxnLst/>
              <a:rect l="0" t="0" r="0" b="0"/>
              <a:pathLst>
                <a:path w="120000" h="120000" extrusionOk="0">
                  <a:moveTo>
                    <a:pt x="86750" y="19132"/>
                  </a:moveTo>
                  <a:lnTo>
                    <a:pt x="92701" y="9885"/>
                  </a:lnTo>
                  <a:lnTo>
                    <a:pt x="101338" y="16706"/>
                  </a:lnTo>
                  <a:lnTo>
                    <a:pt x="98116" y="28109"/>
                  </a:lnTo>
                  <a:lnTo>
                    <a:pt x="98116" y="28109"/>
                  </a:lnTo>
                  <a:cubicBezTo>
                    <a:pt x="102719" y="32983"/>
                    <a:pt x="106219" y="38688"/>
                    <a:pt x="108402" y="44876"/>
                  </a:cubicBezTo>
                  <a:lnTo>
                    <a:pt x="117518" y="44021"/>
                  </a:lnTo>
                  <a:lnTo>
                    <a:pt x="119326" y="53669"/>
                  </a:lnTo>
                  <a:lnTo>
                    <a:pt x="110979" y="58630"/>
                  </a:lnTo>
                  <a:cubicBezTo>
                    <a:pt x="111176" y="65148"/>
                    <a:pt x="109961" y="71636"/>
                    <a:pt x="107407" y="77697"/>
                  </a:cubicBezTo>
                  <a:lnTo>
                    <a:pt x="113368" y="86932"/>
                  </a:lnTo>
                  <a:lnTo>
                    <a:pt x="107958" y="95751"/>
                  </a:lnTo>
                  <a:lnTo>
                    <a:pt x="99987" y="89791"/>
                  </a:lnTo>
                  <a:cubicBezTo>
                    <a:pt x="95687" y="94904"/>
                    <a:pt x="90325" y="99139"/>
                    <a:pt x="84229" y="102237"/>
                  </a:cubicBezTo>
                  <a:lnTo>
                    <a:pt x="84931" y="114386"/>
                  </a:lnTo>
                  <a:lnTo>
                    <a:pt x="74062" y="118109"/>
                  </a:lnTo>
                  <a:lnTo>
                    <a:pt x="70285" y="107013"/>
                  </a:lnTo>
                  <a:lnTo>
                    <a:pt x="70285" y="107013"/>
                  </a:lnTo>
                  <a:cubicBezTo>
                    <a:pt x="63499" y="108328"/>
                    <a:pt x="56500" y="108328"/>
                    <a:pt x="49714" y="107013"/>
                  </a:cubicBezTo>
                  <a:lnTo>
                    <a:pt x="45937" y="118109"/>
                  </a:lnTo>
                  <a:lnTo>
                    <a:pt x="35068" y="114386"/>
                  </a:lnTo>
                  <a:lnTo>
                    <a:pt x="35770" y="102237"/>
                  </a:lnTo>
                  <a:lnTo>
                    <a:pt x="35770" y="102237"/>
                  </a:lnTo>
                  <a:cubicBezTo>
                    <a:pt x="29674" y="99139"/>
                    <a:pt x="24312" y="94904"/>
                    <a:pt x="20012" y="89791"/>
                  </a:cubicBezTo>
                  <a:lnTo>
                    <a:pt x="12041" y="95751"/>
                  </a:lnTo>
                  <a:lnTo>
                    <a:pt x="6631" y="86932"/>
                  </a:lnTo>
                  <a:lnTo>
                    <a:pt x="12592" y="77697"/>
                  </a:lnTo>
                  <a:lnTo>
                    <a:pt x="12592" y="77697"/>
                  </a:lnTo>
                  <a:cubicBezTo>
                    <a:pt x="10038" y="71636"/>
                    <a:pt x="8823" y="65148"/>
                    <a:pt x="9020" y="58630"/>
                  </a:cubicBezTo>
                  <a:lnTo>
                    <a:pt x="673" y="53669"/>
                  </a:lnTo>
                  <a:lnTo>
                    <a:pt x="2481" y="44021"/>
                  </a:lnTo>
                  <a:lnTo>
                    <a:pt x="11597" y="44876"/>
                  </a:lnTo>
                  <a:cubicBezTo>
                    <a:pt x="13780" y="38688"/>
                    <a:pt x="17280" y="32983"/>
                    <a:pt x="21883" y="28109"/>
                  </a:cubicBezTo>
                  <a:lnTo>
                    <a:pt x="18661" y="16706"/>
                  </a:lnTo>
                  <a:lnTo>
                    <a:pt x="27298" y="9885"/>
                  </a:lnTo>
                  <a:lnTo>
                    <a:pt x="33249" y="19132"/>
                  </a:lnTo>
                  <a:lnTo>
                    <a:pt x="33249" y="19132"/>
                  </a:lnTo>
                  <a:cubicBezTo>
                    <a:pt x="39148" y="15712"/>
                    <a:pt x="45726" y="13459"/>
                    <a:pt x="52580" y="12510"/>
                  </a:cubicBezTo>
                  <a:lnTo>
                    <a:pt x="54167" y="510"/>
                  </a:lnTo>
                  <a:lnTo>
                    <a:pt x="65832" y="510"/>
                  </a:lnTo>
                  <a:lnTo>
                    <a:pt x="67419" y="12510"/>
                  </a:lnTo>
                  <a:cubicBezTo>
                    <a:pt x="74273" y="13459"/>
                    <a:pt x="80851" y="15712"/>
                    <a:pt x="86750" y="19132"/>
                  </a:cubicBezTo>
                  <a:close/>
                </a:path>
              </a:pathLst>
            </a:custGeom>
            <a:solidFill>
              <a:srgbClr val="4441E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txBox="1"/>
            <p:nvPr/>
          </p:nvSpPr>
          <p:spPr>
            <a:xfrm>
              <a:off x="2455625" y="1565333"/>
              <a:ext cx="1336499" cy="1148999"/>
            </a:xfrm>
            <a:prstGeom prst="rect">
              <a:avLst/>
            </a:prstGeom>
            <a:noFill/>
            <a:ln>
              <a:noFill/>
            </a:ln>
          </p:spPr>
          <p:txBody>
            <a:bodyPr lIns="30475" tIns="30475" rIns="30475" bIns="30475" anchor="ctr" anchorCtr="0">
              <a:noAutofit/>
            </a:bodyPr>
            <a:lstStyle/>
            <a:p>
              <a:pPr marL="0" marR="0" lvl="0" indent="0" algn="ctr" rtl="0">
                <a:lnSpc>
                  <a:spcPct val="90000"/>
                </a:lnSpc>
                <a:spcBef>
                  <a:spcPts val="0"/>
                </a:spcBef>
                <a:spcAft>
                  <a:spcPts val="0"/>
                </a:spcAft>
                <a:buSzPct val="25000"/>
                <a:buNone/>
              </a:pPr>
              <a:r>
                <a:rPr lang="en" sz="2400" b="0" i="0" u="none" strike="noStrike" cap="none">
                  <a:solidFill>
                    <a:schemeClr val="lt1"/>
                  </a:solidFill>
                  <a:latin typeface="Arial"/>
                  <a:ea typeface="Arial"/>
                  <a:cs typeface="Arial"/>
                  <a:sym typeface="Arial"/>
                </a:rPr>
                <a:t>Roles</a:t>
              </a:r>
            </a:p>
          </p:txBody>
        </p:sp>
        <p:sp>
          <p:nvSpPr>
            <p:cNvPr id="335" name="Shape 335"/>
            <p:cNvSpPr/>
            <p:nvPr/>
          </p:nvSpPr>
          <p:spPr>
            <a:xfrm>
              <a:off x="1884913" y="657352"/>
              <a:ext cx="2749200" cy="2749200"/>
            </a:xfrm>
            <a:custGeom>
              <a:avLst/>
              <a:gdLst/>
              <a:ahLst/>
              <a:cxnLst/>
              <a:rect l="0" t="0" r="0" b="0"/>
              <a:pathLst>
                <a:path w="120000" h="120000" extrusionOk="0">
                  <a:moveTo>
                    <a:pt x="48124" y="5130"/>
                  </a:moveTo>
                  <a:lnTo>
                    <a:pt x="48124" y="5130"/>
                  </a:lnTo>
                  <a:cubicBezTo>
                    <a:pt x="75673" y="-630"/>
                    <a:pt x="103379" y="14224"/>
                    <a:pt x="113365" y="40110"/>
                  </a:cubicBezTo>
                  <a:cubicBezTo>
                    <a:pt x="123351" y="65997"/>
                    <a:pt x="112632" y="95173"/>
                    <a:pt x="88122" y="108814"/>
                  </a:cubicBezTo>
                  <a:lnTo>
                    <a:pt x="89688" y="112083"/>
                  </a:lnTo>
                  <a:lnTo>
                    <a:pt x="83104" y="108228"/>
                  </a:lnTo>
                  <a:lnTo>
                    <a:pt x="84174" y="100572"/>
                  </a:lnTo>
                  <a:lnTo>
                    <a:pt x="85739" y="103839"/>
                  </a:lnTo>
                  <a:cubicBezTo>
                    <a:pt x="108413" y="91730"/>
                    <a:pt x="118442" y="65662"/>
                    <a:pt x="109361" y="42441"/>
                  </a:cubicBezTo>
                  <a:cubicBezTo>
                    <a:pt x="100279" y="19220"/>
                    <a:pt x="74800" y="5783"/>
                    <a:pt x="49349" y="10793"/>
                  </a:cubicBezTo>
                  <a:close/>
                </a:path>
              </a:pathLst>
            </a:custGeom>
            <a:solidFill>
              <a:srgbClr val="AEAEF2"/>
            </a:solidFill>
            <a:ln>
              <a:noFill/>
            </a:ln>
          </p:spPr>
          <p:txBody>
            <a:bodyPr lIns="91425" tIns="91425" rIns="91425" bIns="91425" anchor="ctr" anchorCtr="0">
              <a:noAutofit/>
            </a:bodyPr>
            <a:lstStyle/>
            <a:p>
              <a:pPr lvl="0">
                <a:spcBef>
                  <a:spcPts val="0"/>
                </a:spcBef>
                <a:buNone/>
              </a:pPr>
              <a:endParaRPr/>
            </a:p>
          </p:txBody>
        </p:sp>
      </p:grpSp>
      <p:sp>
        <p:nvSpPr>
          <p:cNvPr id="336" name="Shape 336"/>
          <p:cNvSpPr txBox="1">
            <a:spLocks noGrp="1"/>
          </p:cNvSpPr>
          <p:nvPr>
            <p:ph type="title"/>
          </p:nvPr>
        </p:nvSpPr>
        <p:spPr>
          <a:xfrm>
            <a:off x="174400" y="535197"/>
            <a:ext cx="8229600" cy="857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sz="3200" b="0" i="0" u="none" strike="noStrike" cap="none">
              <a:solidFill>
                <a:schemeClr val="dk2"/>
              </a:solidFill>
              <a:latin typeface="Arial"/>
              <a:ea typeface="Arial"/>
              <a:cs typeface="Arial"/>
              <a:sym typeface="Arial"/>
            </a:endParaRPr>
          </a:p>
        </p:txBody>
      </p:sp>
      <p:sp>
        <p:nvSpPr>
          <p:cNvPr id="337" name="Shape 337"/>
          <p:cNvSpPr/>
          <p:nvPr/>
        </p:nvSpPr>
        <p:spPr>
          <a:xfrm>
            <a:off x="581075" y="3819500"/>
            <a:ext cx="2316599" cy="1208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b="0" i="0" u="none" strike="noStrike" cap="none">
                <a:solidFill>
                  <a:schemeClr val="dk1"/>
                </a:solidFill>
                <a:latin typeface="Arial"/>
                <a:ea typeface="Arial"/>
                <a:cs typeface="Arial"/>
                <a:sym typeface="Arial"/>
              </a:rPr>
              <a:t>Transparency</a:t>
            </a:r>
          </a:p>
          <a:p>
            <a:pPr marL="0" marR="0" lvl="0" indent="0" algn="l" rtl="0">
              <a:spcBef>
                <a:spcPts val="0"/>
              </a:spcBef>
              <a:spcAft>
                <a:spcPts val="0"/>
              </a:spcAft>
              <a:buSzPct val="25000"/>
              <a:buNone/>
            </a:pPr>
            <a:r>
              <a:rPr lang="en" sz="1800" b="0" i="0" u="none" strike="noStrike" cap="none">
                <a:solidFill>
                  <a:schemeClr val="dk1"/>
                </a:solidFill>
                <a:latin typeface="Arial"/>
                <a:ea typeface="Arial"/>
                <a:cs typeface="Arial"/>
                <a:sym typeface="Arial"/>
              </a:rPr>
              <a:t>Inspection</a:t>
            </a:r>
          </a:p>
          <a:p>
            <a:pPr marL="0" marR="0" lvl="0" indent="0" algn="l" rtl="0">
              <a:spcBef>
                <a:spcPts val="0"/>
              </a:spcBef>
              <a:spcAft>
                <a:spcPts val="0"/>
              </a:spcAft>
              <a:buSzPct val="25000"/>
              <a:buNone/>
            </a:pPr>
            <a:r>
              <a:rPr lang="en" sz="1800" b="0" i="0" u="none" strike="noStrike" cap="none">
                <a:solidFill>
                  <a:schemeClr val="dk1"/>
                </a:solidFill>
                <a:latin typeface="Arial"/>
                <a:ea typeface="Arial"/>
                <a:cs typeface="Arial"/>
                <a:sym typeface="Arial"/>
              </a:rPr>
              <a:t>Adaptation</a:t>
            </a: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Shape 201"/>
          <p:cNvPicPr preferRelativeResize="0"/>
          <p:nvPr/>
        </p:nvPicPr>
        <p:blipFill rotWithShape="1">
          <a:blip r:embed="rId3">
            <a:alphaModFix/>
          </a:blip>
          <a:srcRect l="4633" t="6277" r="31541" b="12203"/>
          <a:stretch/>
        </p:blipFill>
        <p:spPr>
          <a:xfrm>
            <a:off x="6234974" y="1670826"/>
            <a:ext cx="2323500" cy="1431899"/>
          </a:xfrm>
          <a:prstGeom prst="rect">
            <a:avLst/>
          </a:prstGeom>
          <a:noFill/>
          <a:ln>
            <a:noFill/>
          </a:ln>
        </p:spPr>
      </p:pic>
      <p:sp>
        <p:nvSpPr>
          <p:cNvPr id="202" name="Shape 202"/>
          <p:cNvSpPr txBox="1">
            <a:spLocks noGrp="1"/>
          </p:cNvSpPr>
          <p:nvPr>
            <p:ph type="title"/>
          </p:nvPr>
        </p:nvSpPr>
        <p:spPr>
          <a:xfrm>
            <a:off x="174400" y="535197"/>
            <a:ext cx="8229600" cy="857400"/>
          </a:xfrm>
          <a:prstGeom prst="rect">
            <a:avLst/>
          </a:prstGeom>
          <a:noFill/>
          <a:ln>
            <a:noFill/>
          </a:ln>
        </p:spPr>
        <p:txBody>
          <a:bodyPr lIns="91425" tIns="45700" rIns="91425" bIns="45700" anchor="ctr" anchorCtr="0">
            <a:noAutofit/>
          </a:bodyPr>
          <a:lstStyle/>
          <a:p>
            <a:pPr lvl="0" rtl="0">
              <a:spcBef>
                <a:spcPts val="0"/>
              </a:spcBef>
              <a:buClr>
                <a:schemeClr val="dk1"/>
              </a:buClr>
              <a:buSzPct val="34375"/>
              <a:buFont typeface="Arial"/>
              <a:buNone/>
            </a:pPr>
            <a:r>
              <a:rPr lang="en"/>
              <a:t>Wat moet ik leren, kennen, kunnen?</a:t>
            </a:r>
          </a:p>
        </p:txBody>
      </p:sp>
      <p:sp>
        <p:nvSpPr>
          <p:cNvPr id="203" name="Shape 203"/>
          <p:cNvSpPr txBox="1">
            <a:spLocks noGrp="1"/>
          </p:cNvSpPr>
          <p:nvPr>
            <p:ph type="body" idx="1"/>
          </p:nvPr>
        </p:nvSpPr>
        <p:spPr>
          <a:xfrm>
            <a:off x="620800" y="1565675"/>
            <a:ext cx="8229600" cy="3029399"/>
          </a:xfrm>
          <a:prstGeom prst="rect">
            <a:avLst/>
          </a:prstGeom>
          <a:noFill/>
          <a:ln>
            <a:noFill/>
          </a:ln>
        </p:spPr>
        <p:txBody>
          <a:bodyPr lIns="91425" tIns="45700" rIns="91425" bIns="45700" anchor="t" anchorCtr="0">
            <a:noAutofit/>
          </a:bodyPr>
          <a:lstStyle/>
          <a:p>
            <a:pPr lvl="0" rtl="0">
              <a:spcBef>
                <a:spcPts val="0"/>
              </a:spcBef>
              <a:buClr>
                <a:srgbClr val="000000"/>
              </a:buClr>
              <a:buSzPct val="55000"/>
              <a:buNone/>
            </a:pPr>
            <a:r>
              <a:rPr lang="en">
                <a:solidFill>
                  <a:schemeClr val="dk2"/>
                </a:solidFill>
              </a:rPr>
              <a:t>Voor het tentamen</a:t>
            </a:r>
          </a:p>
          <a:p>
            <a:pPr marL="457200" lvl="0" indent="-342900" rtl="0">
              <a:spcBef>
                <a:spcPts val="0"/>
              </a:spcBef>
              <a:buClr>
                <a:schemeClr val="dk2"/>
              </a:buClr>
              <a:buSzPct val="100000"/>
            </a:pPr>
            <a:r>
              <a:rPr lang="en" sz="1800">
                <a:solidFill>
                  <a:schemeClr val="dk2"/>
                </a:solidFill>
              </a:rPr>
              <a:t>De slides van deze colleges</a:t>
            </a:r>
          </a:p>
          <a:p>
            <a:pPr marL="457200" lvl="0" indent="-342900" rtl="0">
              <a:spcBef>
                <a:spcPts val="0"/>
              </a:spcBef>
              <a:buClr>
                <a:schemeClr val="dk2"/>
              </a:buClr>
              <a:buSzPct val="100000"/>
            </a:pPr>
            <a:r>
              <a:rPr lang="en" sz="1800">
                <a:solidFill>
                  <a:schemeClr val="dk2"/>
                </a:solidFill>
              </a:rPr>
              <a:t>Het boek(je): Aan de slag met scrum </a:t>
            </a:r>
          </a:p>
          <a:p>
            <a:pPr marL="457200" lvl="0" indent="-342900" rtl="0">
              <a:spcBef>
                <a:spcPts val="0"/>
              </a:spcBef>
              <a:buClr>
                <a:schemeClr val="dk2"/>
              </a:buClr>
              <a:buSzPct val="100000"/>
            </a:pPr>
            <a:r>
              <a:rPr lang="en" sz="1800">
                <a:solidFill>
                  <a:schemeClr val="dk2"/>
                </a:solidFill>
              </a:rPr>
              <a:t>De Scrum guide (Ned/Eng, versie juli 2013)</a:t>
            </a:r>
          </a:p>
          <a:p>
            <a:pPr marL="457200" lvl="0" indent="-342900" rtl="0">
              <a:spcBef>
                <a:spcPts val="0"/>
              </a:spcBef>
              <a:buClr>
                <a:schemeClr val="dk2"/>
              </a:buClr>
              <a:buSzPct val="100000"/>
            </a:pPr>
            <a:r>
              <a:rPr lang="en" sz="1800">
                <a:solidFill>
                  <a:schemeClr val="dk2"/>
                </a:solidFill>
              </a:rPr>
              <a:t>Het tentamen is op moodle</a:t>
            </a:r>
          </a:p>
          <a:p>
            <a:pPr marL="0" lvl="0" indent="0" rtl="0">
              <a:spcBef>
                <a:spcPts val="0"/>
              </a:spcBef>
              <a:buNone/>
            </a:pPr>
            <a:endParaRPr sz="1800">
              <a:solidFill>
                <a:schemeClr val="dk2"/>
              </a:solidFill>
            </a:endParaRPr>
          </a:p>
          <a:p>
            <a:pPr marL="0" lvl="0" indent="-69850" rtl="0">
              <a:spcBef>
                <a:spcPts val="0"/>
              </a:spcBef>
              <a:buClr>
                <a:srgbClr val="000000"/>
              </a:buClr>
              <a:buSzPct val="55000"/>
              <a:buNone/>
            </a:pPr>
            <a:r>
              <a:rPr lang="en">
                <a:solidFill>
                  <a:schemeClr val="dk2"/>
                </a:solidFill>
              </a:rPr>
              <a:t>Voor het PAD-project</a:t>
            </a:r>
          </a:p>
          <a:p>
            <a:pPr marL="457200" lvl="0" indent="-342900" rtl="0">
              <a:spcBef>
                <a:spcPts val="0"/>
              </a:spcBef>
              <a:buClr>
                <a:schemeClr val="dk2"/>
              </a:buClr>
              <a:buSzPct val="100000"/>
            </a:pPr>
            <a:r>
              <a:rPr lang="en" sz="1800">
                <a:solidFill>
                  <a:schemeClr val="dk2"/>
                </a:solidFill>
              </a:rPr>
              <a:t>Begrijpen wat het betekent voor je eigen verantwoordelijkheid als je meedraait in scrumteam</a:t>
            </a:r>
          </a:p>
          <a:p>
            <a:pPr marL="457200" lvl="0" indent="-342900" rtl="0">
              <a:spcBef>
                <a:spcPts val="0"/>
              </a:spcBef>
              <a:buClr>
                <a:schemeClr val="dk2"/>
              </a:buClr>
              <a:buSzPct val="100000"/>
            </a:pPr>
            <a:r>
              <a:rPr lang="en" sz="1800">
                <a:solidFill>
                  <a:schemeClr val="dk2"/>
                </a:solidFill>
              </a:rPr>
              <a:t>Alle basis elementen van Scrum kunnen toepassen</a:t>
            </a:r>
          </a:p>
        </p:txBody>
      </p:sp>
      <p:pic>
        <p:nvPicPr>
          <p:cNvPr id="204" name="Shape 204"/>
          <p:cNvPicPr preferRelativeResize="0"/>
          <p:nvPr/>
        </p:nvPicPr>
        <p:blipFill rotWithShape="1">
          <a:blip r:embed="rId4">
            <a:alphaModFix/>
          </a:blip>
          <a:srcRect l="11876" r="25584"/>
          <a:stretch/>
        </p:blipFill>
        <p:spPr>
          <a:xfrm rot="498550">
            <a:off x="7055628" y="179999"/>
            <a:ext cx="1710556" cy="2140880"/>
          </a:xfrm>
          <a:prstGeom prst="rect">
            <a:avLst/>
          </a:prstGeom>
          <a:noFill/>
          <a:ln>
            <a:noFill/>
          </a:ln>
        </p:spPr>
      </p:pic>
      <p:pic>
        <p:nvPicPr>
          <p:cNvPr id="205" name="Shape 205"/>
          <p:cNvPicPr preferRelativeResize="0"/>
          <p:nvPr/>
        </p:nvPicPr>
        <p:blipFill rotWithShape="1">
          <a:blip r:embed="rId5">
            <a:alphaModFix/>
          </a:blip>
          <a:srcRect/>
          <a:stretch/>
        </p:blipFill>
        <p:spPr>
          <a:xfrm rot="386017">
            <a:off x="7516350" y="1682214"/>
            <a:ext cx="1483240" cy="1942818"/>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None/>
            </a:pPr>
            <a:r>
              <a:rPr lang="en"/>
              <a:t>Overzicht</a:t>
            </a:r>
          </a:p>
        </p:txBody>
      </p:sp>
      <p:sp>
        <p:nvSpPr>
          <p:cNvPr id="343" name="Shape 343"/>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chemeClr val="accent2"/>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4441E7"/>
                </a:solidFill>
              </a:rPr>
              <a:t>Sprint review</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344" name="Shape 344"/>
          <p:cNvPicPr preferRelativeResize="0"/>
          <p:nvPr/>
        </p:nvPicPr>
        <p:blipFill rotWithShape="1">
          <a:blip r:embed="rId3">
            <a:alphaModFix/>
          </a:blip>
          <a:srcRect/>
          <a:stretch/>
        </p:blipFill>
        <p:spPr>
          <a:xfrm>
            <a:off x="2995075" y="1257600"/>
            <a:ext cx="6058199" cy="3537600"/>
          </a:xfrm>
          <a:prstGeom prst="rect">
            <a:avLst/>
          </a:prstGeom>
          <a:noFill/>
          <a:ln>
            <a:noFill/>
          </a:ln>
        </p:spPr>
      </p:pic>
      <p:sp>
        <p:nvSpPr>
          <p:cNvPr id="345" name="Shape 345"/>
          <p:cNvSpPr/>
          <p:nvPr/>
        </p:nvSpPr>
        <p:spPr>
          <a:xfrm>
            <a:off x="3393825" y="1286832"/>
            <a:ext cx="1222799" cy="1416299"/>
          </a:xfrm>
          <a:prstGeom prst="ellipse">
            <a:avLst/>
          </a:prstGeom>
          <a:solidFill>
            <a:srgbClr val="D9D8FA">
              <a:alpha val="26670"/>
            </a:srgbClr>
          </a:solidFill>
          <a:ln w="2857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351" name="Shape 351"/>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3F3CE6"/>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chemeClr val="accent2"/>
                </a:solidFill>
              </a:rPr>
              <a:t>Sprint planning sessie</a:t>
            </a:r>
          </a:p>
          <a:p>
            <a:pPr marL="127000" lvl="0" rtl="0">
              <a:spcBef>
                <a:spcPts val="0"/>
              </a:spcBef>
              <a:buNone/>
            </a:pPr>
            <a:r>
              <a:rPr lang="en" sz="1400">
                <a:solidFill>
                  <a:srgbClr val="4441E7"/>
                </a:solidFill>
              </a:rPr>
              <a:t>Sprint review sessie</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352" name="Shape 352"/>
          <p:cNvPicPr preferRelativeResize="0"/>
          <p:nvPr/>
        </p:nvPicPr>
        <p:blipFill rotWithShape="1">
          <a:blip r:embed="rId3">
            <a:alphaModFix/>
          </a:blip>
          <a:srcRect/>
          <a:stretch/>
        </p:blipFill>
        <p:spPr>
          <a:xfrm>
            <a:off x="2995075" y="1257600"/>
            <a:ext cx="6058199" cy="3537600"/>
          </a:xfrm>
          <a:prstGeom prst="rect">
            <a:avLst/>
          </a:prstGeom>
          <a:noFill/>
          <a:ln>
            <a:noFill/>
          </a:ln>
        </p:spPr>
      </p:pic>
      <p:cxnSp>
        <p:nvCxnSpPr>
          <p:cNvPr id="353" name="Shape 353"/>
          <p:cNvCxnSpPr/>
          <p:nvPr/>
        </p:nvCxnSpPr>
        <p:spPr>
          <a:xfrm flipH="1">
            <a:off x="4478475" y="840350"/>
            <a:ext cx="775199" cy="1373699"/>
          </a:xfrm>
          <a:prstGeom prst="straightConnector1">
            <a:avLst/>
          </a:prstGeom>
          <a:noFill/>
          <a:ln w="127000" cap="flat" cmpd="sng">
            <a:solidFill>
              <a:schemeClr val="accent2"/>
            </a:solidFill>
            <a:prstDash val="solid"/>
            <a:round/>
            <a:headEnd type="none" w="med" len="med"/>
            <a:tailEnd type="triangle" w="lg" len="lg"/>
          </a:ln>
        </p:spPr>
      </p:cxn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359" name="Shape 359"/>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3F3CE6"/>
                </a:solidFill>
              </a:rPr>
              <a:t>Product backlog</a:t>
            </a:r>
          </a:p>
          <a:p>
            <a:pPr marL="127000" lvl="0" indent="0" rtl="0">
              <a:spcBef>
                <a:spcPts val="0"/>
              </a:spcBef>
              <a:buNone/>
            </a:pPr>
            <a:r>
              <a:rPr lang="en" sz="1400">
                <a:solidFill>
                  <a:schemeClr val="accent2"/>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4441E7"/>
                </a:solidFill>
              </a:rPr>
              <a:t>Sprint review</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360" name="Shape 360"/>
          <p:cNvPicPr preferRelativeResize="0"/>
          <p:nvPr/>
        </p:nvPicPr>
        <p:blipFill rotWithShape="1">
          <a:blip r:embed="rId3">
            <a:alphaModFix/>
          </a:blip>
          <a:srcRect/>
          <a:stretch/>
        </p:blipFill>
        <p:spPr>
          <a:xfrm>
            <a:off x="2995075" y="1257600"/>
            <a:ext cx="6058199" cy="3537600"/>
          </a:xfrm>
          <a:prstGeom prst="rect">
            <a:avLst/>
          </a:prstGeom>
          <a:noFill/>
          <a:ln>
            <a:noFill/>
          </a:ln>
        </p:spPr>
      </p:pic>
      <p:sp>
        <p:nvSpPr>
          <p:cNvPr id="361" name="Shape 361"/>
          <p:cNvSpPr/>
          <p:nvPr/>
        </p:nvSpPr>
        <p:spPr>
          <a:xfrm>
            <a:off x="3934475" y="2050803"/>
            <a:ext cx="1222799" cy="775799"/>
          </a:xfrm>
          <a:prstGeom prst="ellipse">
            <a:avLst/>
          </a:prstGeom>
          <a:solidFill>
            <a:srgbClr val="D9D8FA">
              <a:alpha val="26670"/>
            </a:srgbClr>
          </a:solidFill>
          <a:ln w="2857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367" name="Shape 367"/>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4441E7"/>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accent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 sessie</a:t>
            </a:r>
          </a:p>
          <a:p>
            <a:pPr marL="127000" lvl="0" rtl="0">
              <a:spcBef>
                <a:spcPts val="0"/>
              </a:spcBef>
              <a:buNone/>
            </a:pPr>
            <a:r>
              <a:rPr lang="en" sz="1400">
                <a:solidFill>
                  <a:srgbClr val="4441E7"/>
                </a:solidFill>
              </a:rPr>
              <a:t>Sprint review sessie</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368" name="Shape 368"/>
          <p:cNvPicPr preferRelativeResize="0"/>
          <p:nvPr/>
        </p:nvPicPr>
        <p:blipFill rotWithShape="1">
          <a:blip r:embed="rId3">
            <a:alphaModFix/>
          </a:blip>
          <a:srcRect/>
          <a:stretch/>
        </p:blipFill>
        <p:spPr>
          <a:xfrm>
            <a:off x="2995075" y="1257600"/>
            <a:ext cx="6058199" cy="3537600"/>
          </a:xfrm>
          <a:prstGeom prst="rect">
            <a:avLst/>
          </a:prstGeom>
          <a:noFill/>
          <a:ln>
            <a:noFill/>
          </a:ln>
        </p:spPr>
      </p:pic>
      <p:sp>
        <p:nvSpPr>
          <p:cNvPr id="369" name="Shape 369"/>
          <p:cNvSpPr/>
          <p:nvPr/>
        </p:nvSpPr>
        <p:spPr>
          <a:xfrm>
            <a:off x="4971600" y="1862875"/>
            <a:ext cx="2379899" cy="1611000"/>
          </a:xfrm>
          <a:prstGeom prst="ellipse">
            <a:avLst/>
          </a:prstGeom>
          <a:solidFill>
            <a:srgbClr val="D9D8FA">
              <a:alpha val="26670"/>
            </a:srgbClr>
          </a:solidFill>
          <a:ln w="2857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375" name="Shape 375"/>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4441E7"/>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rgbClr val="4441E7"/>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 sessie</a:t>
            </a:r>
          </a:p>
          <a:p>
            <a:pPr marL="127000" lvl="0" rtl="0">
              <a:spcBef>
                <a:spcPts val="0"/>
              </a:spcBef>
              <a:buNone/>
            </a:pPr>
            <a:r>
              <a:rPr lang="en" sz="1400">
                <a:solidFill>
                  <a:srgbClr val="4441E7"/>
                </a:solidFill>
              </a:rPr>
              <a:t>Sprint review sessie</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chemeClr val="accent2"/>
                </a:solidFill>
              </a:rPr>
              <a:t>Daily standup-meeting</a:t>
            </a:r>
          </a:p>
        </p:txBody>
      </p:sp>
      <p:pic>
        <p:nvPicPr>
          <p:cNvPr id="376" name="Shape 376"/>
          <p:cNvPicPr preferRelativeResize="0"/>
          <p:nvPr/>
        </p:nvPicPr>
        <p:blipFill rotWithShape="1">
          <a:blip r:embed="rId3">
            <a:alphaModFix/>
          </a:blip>
          <a:srcRect/>
          <a:stretch/>
        </p:blipFill>
        <p:spPr>
          <a:xfrm>
            <a:off x="2995075" y="1257600"/>
            <a:ext cx="6058199" cy="3537600"/>
          </a:xfrm>
          <a:prstGeom prst="rect">
            <a:avLst/>
          </a:prstGeom>
          <a:noFill/>
          <a:ln>
            <a:noFill/>
          </a:ln>
        </p:spPr>
      </p:pic>
      <p:sp>
        <p:nvSpPr>
          <p:cNvPr id="377" name="Shape 377"/>
          <p:cNvSpPr/>
          <p:nvPr/>
        </p:nvSpPr>
        <p:spPr>
          <a:xfrm>
            <a:off x="5847225" y="1422150"/>
            <a:ext cx="910800" cy="769799"/>
          </a:xfrm>
          <a:prstGeom prst="ellipse">
            <a:avLst/>
          </a:prstGeom>
          <a:solidFill>
            <a:srgbClr val="D9D8FA">
              <a:alpha val="26670"/>
            </a:srgbClr>
          </a:solidFill>
          <a:ln w="2857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383" name="Shape 383"/>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3F3CE6"/>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FF8B00"/>
                </a:solidFill>
              </a:rPr>
              <a:t>Sprint review</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384" name="Shape 384"/>
          <p:cNvPicPr preferRelativeResize="0"/>
          <p:nvPr/>
        </p:nvPicPr>
        <p:blipFill rotWithShape="1">
          <a:blip r:embed="rId3">
            <a:alphaModFix/>
          </a:blip>
          <a:srcRect/>
          <a:stretch/>
        </p:blipFill>
        <p:spPr>
          <a:xfrm>
            <a:off x="2995075" y="1257600"/>
            <a:ext cx="6058199" cy="3537600"/>
          </a:xfrm>
          <a:prstGeom prst="rect">
            <a:avLst/>
          </a:prstGeom>
          <a:noFill/>
          <a:ln>
            <a:noFill/>
          </a:ln>
        </p:spPr>
      </p:pic>
      <p:cxnSp>
        <p:nvCxnSpPr>
          <p:cNvPr id="385" name="Shape 385"/>
          <p:cNvCxnSpPr/>
          <p:nvPr/>
        </p:nvCxnSpPr>
        <p:spPr>
          <a:xfrm flipH="1">
            <a:off x="7822275" y="2056800"/>
            <a:ext cx="775199" cy="1373699"/>
          </a:xfrm>
          <a:prstGeom prst="straightConnector1">
            <a:avLst/>
          </a:prstGeom>
          <a:noFill/>
          <a:ln w="127000" cap="flat" cmpd="sng">
            <a:solidFill>
              <a:schemeClr val="accent2"/>
            </a:solidFill>
            <a:prstDash val="solid"/>
            <a:round/>
            <a:headEnd type="none" w="med" len="med"/>
            <a:tailEnd type="triangle" w="lg" len="lg"/>
          </a:ln>
        </p:spPr>
      </p:cxn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a:spcBef>
                <a:spcPts val="0"/>
              </a:spcBef>
              <a:buNone/>
            </a:pPr>
            <a:r>
              <a:rPr lang="en"/>
              <a:t>Einde introductie</a:t>
            </a:r>
          </a:p>
        </p:txBody>
      </p:sp>
      <p:sp>
        <p:nvSpPr>
          <p:cNvPr id="391" name="Shape 391"/>
          <p:cNvSpPr txBox="1">
            <a:spLocks noGrp="1"/>
          </p:cNvSpPr>
          <p:nvPr>
            <p:ph type="subTitle" idx="1"/>
          </p:nvPr>
        </p:nvSpPr>
        <p:spPr>
          <a:xfrm>
            <a:off x="360595" y="1969562"/>
            <a:ext cx="7771800" cy="706200"/>
          </a:xfrm>
          <a:prstGeom prst="rect">
            <a:avLst/>
          </a:prstGeom>
        </p:spPr>
        <p:txBody>
          <a:bodyPr lIns="91425" tIns="91425" rIns="91425" bIns="91425" anchor="t" anchorCtr="0">
            <a:noAutofit/>
          </a:bodyPr>
          <a:lstStyle/>
          <a:p>
            <a:pPr lvl="0">
              <a:spcBef>
                <a:spcPts val="0"/>
              </a:spcBef>
              <a:buNone/>
            </a:pPr>
            <a:r>
              <a:rPr lang="en"/>
              <a:t>Even pauze :)</a:t>
            </a: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Scrum Bijeenkomsten</a:t>
            </a:r>
          </a:p>
        </p:txBody>
      </p:sp>
      <p:sp>
        <p:nvSpPr>
          <p:cNvPr id="397" name="Shape 397"/>
          <p:cNvSpPr txBox="1">
            <a:spLocks noGrp="1"/>
          </p:cNvSpPr>
          <p:nvPr>
            <p:ph type="subTitle" idx="1"/>
          </p:nvPr>
        </p:nvSpPr>
        <p:spPr>
          <a:xfrm>
            <a:off x="360595" y="1969562"/>
            <a:ext cx="7771800" cy="706200"/>
          </a:xfrm>
          <a:prstGeom prst="rect">
            <a:avLst/>
          </a:prstGeom>
        </p:spPr>
        <p:txBody>
          <a:bodyPr lIns="91425" tIns="91425" rIns="91425" bIns="91425" anchor="t" anchorCtr="0">
            <a:noAutofit/>
          </a:bodyPr>
          <a:lstStyle/>
          <a:p>
            <a:pPr lvl="0" rtl="0">
              <a:spcBef>
                <a:spcPts val="0"/>
              </a:spcBef>
              <a:buNone/>
            </a:pPr>
            <a:r>
              <a:rPr lang="en"/>
              <a:t>Details</a:t>
            </a: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Er zijn 5 scrum bijeenkomsten</a:t>
            </a:r>
          </a:p>
        </p:txBody>
      </p:sp>
      <p:sp>
        <p:nvSpPr>
          <p:cNvPr id="403" name="Shape 403"/>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In chronologische volgorde:</a:t>
            </a:r>
          </a:p>
          <a:p>
            <a:pPr marL="457200" lvl="0" indent="-228600" rtl="0">
              <a:spcBef>
                <a:spcPts val="0"/>
              </a:spcBef>
              <a:buAutoNum type="arabicPeriod"/>
            </a:pPr>
            <a:r>
              <a:rPr lang="en">
                <a:solidFill>
                  <a:schemeClr val="dk2"/>
                </a:solidFill>
              </a:rPr>
              <a:t>Daily standup</a:t>
            </a:r>
          </a:p>
          <a:p>
            <a:pPr marL="457200" lvl="0" indent="-228600" rtl="0">
              <a:spcBef>
                <a:spcPts val="0"/>
              </a:spcBef>
              <a:buAutoNum type="arabicPeriod"/>
            </a:pPr>
            <a:r>
              <a:rPr lang="en">
                <a:solidFill>
                  <a:schemeClr val="dk2"/>
                </a:solidFill>
              </a:rPr>
              <a:t>Sprint review/demo</a:t>
            </a:r>
          </a:p>
          <a:p>
            <a:pPr marL="457200" lvl="0" indent="-228600" rtl="0">
              <a:spcBef>
                <a:spcPts val="0"/>
              </a:spcBef>
              <a:buAutoNum type="arabicPeriod"/>
            </a:pPr>
            <a:r>
              <a:rPr lang="en"/>
              <a:t>Sprint Planning</a:t>
            </a:r>
          </a:p>
          <a:p>
            <a:pPr marL="457200" lvl="0" indent="-228600" rtl="0">
              <a:spcBef>
                <a:spcPts val="0"/>
              </a:spcBef>
              <a:buAutoNum type="arabicPeriod"/>
            </a:pPr>
            <a:r>
              <a:rPr lang="en"/>
              <a:t>Retrospective</a:t>
            </a:r>
          </a:p>
          <a:p>
            <a:pPr marL="0" lvl="0" indent="0" rtl="0">
              <a:spcBef>
                <a:spcPts val="0"/>
              </a:spcBef>
              <a:buNone/>
            </a:pPr>
            <a:endParaRPr/>
          </a:p>
          <a:p>
            <a:pPr marL="457200" lvl="0" indent="-228600" rtl="0">
              <a:spcBef>
                <a:spcPts val="0"/>
              </a:spcBef>
              <a:buAutoNum type="arabicPeriod"/>
            </a:pPr>
            <a:r>
              <a:rPr lang="en">
                <a:solidFill>
                  <a:schemeClr val="accent2"/>
                </a:solidFill>
              </a:rPr>
              <a:t>Backlog Grooming </a:t>
            </a:r>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endParaRPr/>
          </a:p>
        </p:txBody>
      </p:sp>
      <p:sp>
        <p:nvSpPr>
          <p:cNvPr id="409" name="Shape 409"/>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endParaRPr/>
          </a:p>
        </p:txBody>
      </p:sp>
      <p:pic>
        <p:nvPicPr>
          <p:cNvPr id="410" name="Shape 410"/>
          <p:cNvPicPr preferRelativeResize="0"/>
          <p:nvPr/>
        </p:nvPicPr>
        <p:blipFill>
          <a:blip r:embed="rId3">
            <a:alphaModFix/>
          </a:blip>
          <a:stretch>
            <a:fillRect/>
          </a:stretch>
        </p:blipFill>
        <p:spPr>
          <a:xfrm>
            <a:off x="0" y="136506"/>
            <a:ext cx="9144001" cy="5022888"/>
          </a:xfrm>
          <a:prstGeom prst="rect">
            <a:avLst/>
          </a:prstGeom>
          <a:noFill/>
          <a:ln>
            <a:noFill/>
          </a:ln>
        </p:spPr>
      </p:pic>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ctrTitle"/>
          </p:nvPr>
        </p:nvSpPr>
        <p:spPr>
          <a:xfrm>
            <a:off x="360000" y="867044"/>
            <a:ext cx="7772400" cy="1102518"/>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3200" b="0" i="0" u="none" strike="noStrike" cap="none">
                <a:solidFill>
                  <a:schemeClr val="lt1"/>
                </a:solidFill>
                <a:latin typeface="Arial"/>
                <a:ea typeface="Arial"/>
                <a:cs typeface="Arial"/>
                <a:sym typeface="Arial"/>
              </a:rPr>
              <a:t>INTRODUCTIE SCRUM</a:t>
            </a:r>
          </a:p>
        </p:txBody>
      </p:sp>
      <p:sp>
        <p:nvSpPr>
          <p:cNvPr id="211" name="Shape 211"/>
          <p:cNvSpPr txBox="1">
            <a:spLocks noGrp="1"/>
          </p:cNvSpPr>
          <p:nvPr>
            <p:ph type="subTitle" idx="1"/>
          </p:nvPr>
        </p:nvSpPr>
        <p:spPr>
          <a:xfrm>
            <a:off x="360595" y="1969562"/>
            <a:ext cx="7771802" cy="70615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endParaRPr sz="1600" b="0" i="0" u="none" strike="noStrike" cap="none">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360000" y="1743785"/>
            <a:ext cx="8424000" cy="857400"/>
          </a:xfrm>
          <a:prstGeom prst="rect">
            <a:avLst/>
          </a:prstGeom>
        </p:spPr>
        <p:txBody>
          <a:bodyPr lIns="91425" tIns="91425" rIns="91425" bIns="91425" anchor="ctr" anchorCtr="0">
            <a:noAutofit/>
          </a:bodyPr>
          <a:lstStyle/>
          <a:p>
            <a:pPr lvl="0" rtl="0">
              <a:spcBef>
                <a:spcPts val="0"/>
              </a:spcBef>
              <a:buNone/>
            </a:pPr>
            <a:r>
              <a:rPr lang="en">
                <a:solidFill>
                  <a:srgbClr val="FFFFFF"/>
                </a:solidFill>
              </a:rPr>
              <a:t>Scrum Bijeenkomsten in Uren</a:t>
            </a:r>
          </a:p>
        </p:txBody>
      </p:sp>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Bijeenkomsten in uren</a:t>
            </a:r>
          </a:p>
        </p:txBody>
      </p:sp>
      <p:sp>
        <p:nvSpPr>
          <p:cNvPr id="421" name="Shape 421"/>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endParaRPr/>
          </a:p>
        </p:txBody>
      </p:sp>
      <p:pic>
        <p:nvPicPr>
          <p:cNvPr id="422" name="Shape 422"/>
          <p:cNvPicPr preferRelativeResize="0"/>
          <p:nvPr/>
        </p:nvPicPr>
        <p:blipFill>
          <a:blip r:embed="rId3">
            <a:alphaModFix/>
          </a:blip>
          <a:stretch>
            <a:fillRect/>
          </a:stretch>
        </p:blipFill>
        <p:spPr>
          <a:xfrm>
            <a:off x="250600" y="1237525"/>
            <a:ext cx="6426650" cy="3905975"/>
          </a:xfrm>
          <a:prstGeom prst="rect">
            <a:avLst/>
          </a:prstGeom>
          <a:noFill/>
          <a:ln>
            <a:noFill/>
          </a:ln>
        </p:spPr>
      </p:pic>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Overzicht</a:t>
            </a:r>
          </a:p>
        </p:txBody>
      </p:sp>
      <p:sp>
        <p:nvSpPr>
          <p:cNvPr id="428" name="Shape 428"/>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endParaRPr/>
          </a:p>
        </p:txBody>
      </p:sp>
      <p:pic>
        <p:nvPicPr>
          <p:cNvPr id="429" name="Shape 429"/>
          <p:cNvPicPr preferRelativeResize="0"/>
          <p:nvPr/>
        </p:nvPicPr>
        <p:blipFill rotWithShape="1">
          <a:blip r:embed="rId3">
            <a:alphaModFix/>
          </a:blip>
          <a:srcRect l="7900" t="13186" r="19414"/>
          <a:stretch/>
        </p:blipFill>
        <p:spPr>
          <a:xfrm>
            <a:off x="2305925" y="173175"/>
            <a:ext cx="5538499" cy="4894125"/>
          </a:xfrm>
          <a:prstGeom prst="rect">
            <a:avLst/>
          </a:prstGeom>
          <a:noFill/>
          <a:ln>
            <a:noFill/>
          </a:ln>
        </p:spPr>
      </p:pic>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Waarom 5 vaste bijeenkomsten?</a:t>
            </a:r>
          </a:p>
        </p:txBody>
      </p:sp>
      <p:sp>
        <p:nvSpPr>
          <p:cNvPr id="435" name="Shape 435"/>
          <p:cNvSpPr txBox="1">
            <a:spLocks noGrp="1"/>
          </p:cNvSpPr>
          <p:nvPr>
            <p:ph type="subTitle" idx="1"/>
          </p:nvPr>
        </p:nvSpPr>
        <p:spPr>
          <a:xfrm>
            <a:off x="360600" y="1969575"/>
            <a:ext cx="6432899" cy="706200"/>
          </a:xfrm>
          <a:prstGeom prst="rect">
            <a:avLst/>
          </a:prstGeom>
        </p:spPr>
        <p:txBody>
          <a:bodyPr lIns="91425" tIns="91425" rIns="91425" bIns="91425" anchor="t" anchorCtr="0">
            <a:noAutofit/>
          </a:bodyPr>
          <a:lstStyle/>
          <a:p>
            <a:pPr lvl="0" rtl="0">
              <a:spcBef>
                <a:spcPts val="0"/>
              </a:spcBef>
              <a:buNone/>
            </a:pPr>
            <a:r>
              <a:rPr lang="en" sz="1800"/>
              <a:t>Om ervoor te zorgen dat alle belangrijke dingen op het juiste moment worden besproken.</a:t>
            </a:r>
          </a:p>
          <a:p>
            <a:pPr lvl="0" rtl="0">
              <a:spcBef>
                <a:spcPts val="0"/>
              </a:spcBef>
              <a:buNone/>
            </a:pPr>
            <a:endParaRPr sz="1800"/>
          </a:p>
          <a:p>
            <a:pPr lvl="0" rtl="0">
              <a:spcBef>
                <a:spcPts val="0"/>
              </a:spcBef>
              <a:buNone/>
            </a:pPr>
            <a:r>
              <a:rPr lang="en" sz="1800"/>
              <a:t>Om ervoor te zorgen dat alle andere langdurige en nutteloze meetings niet meer nodig zijn.</a:t>
            </a:r>
          </a:p>
        </p:txBody>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Shape 440"/>
          <p:cNvPicPr preferRelativeResize="0"/>
          <p:nvPr/>
        </p:nvPicPr>
        <p:blipFill>
          <a:blip r:embed="rId3">
            <a:alphaModFix/>
          </a:blip>
          <a:stretch>
            <a:fillRect/>
          </a:stretch>
        </p:blipFill>
        <p:spPr>
          <a:xfrm>
            <a:off x="-1" y="535200"/>
            <a:ext cx="6335415" cy="4608299"/>
          </a:xfrm>
          <a:prstGeom prst="rect">
            <a:avLst/>
          </a:prstGeom>
          <a:noFill/>
          <a:ln>
            <a:noFill/>
          </a:ln>
        </p:spPr>
      </p:pic>
      <p:sp>
        <p:nvSpPr>
          <p:cNvPr id="441" name="Shape 441"/>
          <p:cNvSpPr/>
          <p:nvPr/>
        </p:nvSpPr>
        <p:spPr>
          <a:xfrm>
            <a:off x="5415200" y="1392600"/>
            <a:ext cx="2474099" cy="1101900"/>
          </a:xfrm>
          <a:prstGeom prst="rect">
            <a:avLst/>
          </a:prstGeom>
          <a:noFill/>
          <a:ln>
            <a:noFill/>
          </a:ln>
        </p:spPr>
        <p:txBody>
          <a:bodyPr lIns="91425" tIns="45700" rIns="91425" bIns="45700" anchor="t" anchorCtr="0">
            <a:noAutofit/>
          </a:bodyPr>
          <a:lstStyle/>
          <a:p>
            <a:pPr marL="457200" marR="0" lvl="0" indent="-355600" algn="l" rtl="0">
              <a:spcBef>
                <a:spcPts val="0"/>
              </a:spcBef>
              <a:spcAft>
                <a:spcPts val="0"/>
              </a:spcAft>
              <a:buClr>
                <a:schemeClr val="dk1"/>
              </a:buClr>
              <a:buSzPct val="100000"/>
              <a:buFont typeface="Arial"/>
              <a:buAutoNum type="arabicPeriod"/>
            </a:pPr>
            <a:r>
              <a:rPr lang="en" sz="2000" b="0" i="0" u="none" strike="noStrike" cap="none">
                <a:solidFill>
                  <a:schemeClr val="dk1"/>
                </a:solidFill>
                <a:latin typeface="Arial"/>
                <a:ea typeface="Arial"/>
                <a:cs typeface="Arial"/>
                <a:sym typeface="Arial"/>
              </a:rPr>
              <a:t>Transparency</a:t>
            </a:r>
          </a:p>
          <a:p>
            <a:pPr marL="457200" marR="0" lvl="0" indent="-355600" algn="l" rtl="0">
              <a:spcBef>
                <a:spcPts val="0"/>
              </a:spcBef>
              <a:spcAft>
                <a:spcPts val="0"/>
              </a:spcAft>
              <a:buClr>
                <a:schemeClr val="dk1"/>
              </a:buClr>
              <a:buSzPct val="100000"/>
              <a:buFont typeface="Arial"/>
              <a:buAutoNum type="arabicPeriod"/>
            </a:pPr>
            <a:r>
              <a:rPr lang="en" sz="2000" b="0" i="0" u="none" strike="noStrike" cap="none">
                <a:solidFill>
                  <a:schemeClr val="dk1"/>
                </a:solidFill>
                <a:latin typeface="Arial"/>
                <a:ea typeface="Arial"/>
                <a:cs typeface="Arial"/>
                <a:sym typeface="Arial"/>
              </a:rPr>
              <a:t>Inspection</a:t>
            </a:r>
          </a:p>
          <a:p>
            <a:pPr marL="457200" marR="0" lvl="0" indent="-355600" algn="l" rtl="0">
              <a:spcBef>
                <a:spcPts val="0"/>
              </a:spcBef>
              <a:spcAft>
                <a:spcPts val="0"/>
              </a:spcAft>
              <a:buClr>
                <a:schemeClr val="dk1"/>
              </a:buClr>
              <a:buSzPct val="100000"/>
              <a:buFont typeface="Arial"/>
              <a:buAutoNum type="arabicPeriod"/>
            </a:pPr>
            <a:r>
              <a:rPr lang="en" sz="2000" b="0" i="0" u="none" strike="noStrike" cap="none">
                <a:solidFill>
                  <a:schemeClr val="dk1"/>
                </a:solidFill>
                <a:latin typeface="Arial"/>
                <a:ea typeface="Arial"/>
                <a:cs typeface="Arial"/>
                <a:sym typeface="Arial"/>
              </a:rPr>
              <a:t>Adaptation</a:t>
            </a: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453" name="Shape 453"/>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4441E7"/>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rgbClr val="4441E7"/>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 sessie</a:t>
            </a:r>
          </a:p>
          <a:p>
            <a:pPr marL="127000" lvl="0" rtl="0">
              <a:spcBef>
                <a:spcPts val="0"/>
              </a:spcBef>
              <a:buNone/>
            </a:pPr>
            <a:r>
              <a:rPr lang="en" sz="1400">
                <a:solidFill>
                  <a:srgbClr val="4441E7"/>
                </a:solidFill>
              </a:rPr>
              <a:t>Sprint review sessie</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chemeClr val="accent2"/>
                </a:solidFill>
              </a:rPr>
              <a:t>Daily standup-meeting</a:t>
            </a:r>
          </a:p>
        </p:txBody>
      </p:sp>
      <p:pic>
        <p:nvPicPr>
          <p:cNvPr id="454" name="Shape 454"/>
          <p:cNvPicPr preferRelativeResize="0"/>
          <p:nvPr/>
        </p:nvPicPr>
        <p:blipFill rotWithShape="1">
          <a:blip r:embed="rId3">
            <a:alphaModFix/>
          </a:blip>
          <a:srcRect/>
          <a:stretch/>
        </p:blipFill>
        <p:spPr>
          <a:xfrm>
            <a:off x="2995075" y="1257600"/>
            <a:ext cx="6058199" cy="3537600"/>
          </a:xfrm>
          <a:prstGeom prst="rect">
            <a:avLst/>
          </a:prstGeom>
          <a:noFill/>
          <a:ln>
            <a:noFill/>
          </a:ln>
        </p:spPr>
      </p:pic>
      <p:sp>
        <p:nvSpPr>
          <p:cNvPr id="455" name="Shape 455"/>
          <p:cNvSpPr/>
          <p:nvPr/>
        </p:nvSpPr>
        <p:spPr>
          <a:xfrm>
            <a:off x="5847225" y="1422150"/>
            <a:ext cx="910800" cy="769799"/>
          </a:xfrm>
          <a:prstGeom prst="ellipse">
            <a:avLst/>
          </a:prstGeom>
          <a:solidFill>
            <a:srgbClr val="D9D8FA">
              <a:alpha val="26670"/>
            </a:srgbClr>
          </a:solidFill>
          <a:ln w="28575"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Waarom Daily Standup?</a:t>
            </a:r>
          </a:p>
        </p:txBody>
      </p:sp>
      <p:sp>
        <p:nvSpPr>
          <p:cNvPr id="461" name="Shape 461"/>
          <p:cNvSpPr txBox="1">
            <a:spLocks noGrp="1"/>
          </p:cNvSpPr>
          <p:nvPr>
            <p:ph type="subTitle" idx="1"/>
          </p:nvPr>
        </p:nvSpPr>
        <p:spPr>
          <a:xfrm>
            <a:off x="360600" y="1969577"/>
            <a:ext cx="7771800" cy="998400"/>
          </a:xfrm>
          <a:prstGeom prst="rect">
            <a:avLst/>
          </a:prstGeom>
        </p:spPr>
        <p:txBody>
          <a:bodyPr lIns="91425" tIns="91425" rIns="91425" bIns="91425" anchor="t" anchorCtr="0">
            <a:noAutofit/>
          </a:bodyPr>
          <a:lstStyle/>
          <a:p>
            <a:pPr lvl="0" rtl="0">
              <a:spcBef>
                <a:spcPts val="0"/>
              </a:spcBef>
              <a:buNone/>
            </a:pPr>
            <a:r>
              <a:rPr lang="en"/>
              <a:t>Iedereen weet van elkaar waar ze mee bezig zijn</a:t>
            </a:r>
          </a:p>
          <a:p>
            <a:pPr lvl="0" rtl="0">
              <a:spcBef>
                <a:spcPts val="0"/>
              </a:spcBef>
              <a:buNone/>
            </a:pPr>
            <a:r>
              <a:rPr lang="en"/>
              <a:t>Problemen worden snel geconstateerd en opgelost</a:t>
            </a:r>
          </a:p>
          <a:p>
            <a:pPr lvl="0" rtl="0">
              <a:spcBef>
                <a:spcPts val="0"/>
              </a:spcBef>
              <a:buNone/>
            </a:pPr>
            <a:endParaRP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Communicatie tijdens FYS</a:t>
            </a:r>
          </a:p>
        </p:txBody>
      </p:sp>
      <p:sp>
        <p:nvSpPr>
          <p:cNvPr id="467" name="Shape 467"/>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457200" lvl="0" indent="-228600" rtl="0">
              <a:spcBef>
                <a:spcPts val="0"/>
              </a:spcBef>
              <a:buClr>
                <a:schemeClr val="dk2"/>
              </a:buClr>
            </a:pPr>
            <a:r>
              <a:rPr lang="en">
                <a:solidFill>
                  <a:schemeClr val="dk2"/>
                </a:solidFill>
              </a:rPr>
              <a:t>“Oh, dat ziet er vet uit? Waar ben je mee bezig?”</a:t>
            </a:r>
          </a:p>
          <a:p>
            <a:pPr marL="457200" lvl="0" indent="-228600" rtl="0">
              <a:spcBef>
                <a:spcPts val="0"/>
              </a:spcBef>
              <a:buClr>
                <a:schemeClr val="dk2"/>
              </a:buClr>
            </a:pPr>
            <a:r>
              <a:rPr lang="en">
                <a:solidFill>
                  <a:schemeClr val="dk2"/>
                </a:solidFill>
              </a:rPr>
              <a:t>“Kees geeft 5 minuten voor de deadline aan dat hij zijn werk niet af heeft?”</a:t>
            </a:r>
          </a:p>
          <a:p>
            <a:pPr marL="457200" lvl="0" indent="-228600" rtl="0">
              <a:spcBef>
                <a:spcPts val="0"/>
              </a:spcBef>
              <a:buClr>
                <a:schemeClr val="dk2"/>
              </a:buClr>
            </a:pPr>
            <a:r>
              <a:rPr lang="en">
                <a:solidFill>
                  <a:schemeClr val="dk2"/>
                </a:solidFill>
              </a:rPr>
              <a:t>“Ik ga vandaag werken aan het menu, heb jij nog de wireframes?”</a:t>
            </a:r>
          </a:p>
          <a:p>
            <a:pPr marL="457200" lvl="0" indent="-228600" rtl="0">
              <a:spcBef>
                <a:spcPts val="0"/>
              </a:spcBef>
              <a:buClr>
                <a:schemeClr val="dk2"/>
              </a:buClr>
            </a:pPr>
            <a:r>
              <a:rPr lang="en">
                <a:solidFill>
                  <a:schemeClr val="dk2"/>
                </a:solidFill>
              </a:rPr>
              <a:t>“Oh, maar dat zou jij toch doen?”</a:t>
            </a:r>
          </a:p>
          <a:p>
            <a:pPr marL="457200" lvl="0" indent="-228600" rtl="0">
              <a:spcBef>
                <a:spcPts val="0"/>
              </a:spcBef>
              <a:buClr>
                <a:schemeClr val="dk2"/>
              </a:buClr>
            </a:pPr>
            <a:r>
              <a:rPr lang="en">
                <a:solidFill>
                  <a:schemeClr val="dk2"/>
                </a:solidFill>
              </a:rPr>
              <a:t>“Wil je weten hoe dat werkt? Dan moet je Joeri even appen”</a:t>
            </a:r>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Communicatie tijdens PAD</a:t>
            </a:r>
          </a:p>
        </p:txBody>
      </p:sp>
      <p:sp>
        <p:nvSpPr>
          <p:cNvPr id="473" name="Shape 473"/>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Elke projectdag begint met Daily Standup</a:t>
            </a:r>
          </a:p>
          <a:p>
            <a:pPr marL="457200" lvl="0" indent="-228600" rtl="0">
              <a:spcBef>
                <a:spcPts val="0"/>
              </a:spcBef>
            </a:pPr>
            <a:r>
              <a:rPr lang="en"/>
              <a:t>Dit is een kort voortgangsgesprek</a:t>
            </a:r>
          </a:p>
          <a:p>
            <a:pPr marL="0" lvl="0" indent="0" rtl="0">
              <a:spcBef>
                <a:spcPts val="0"/>
              </a:spcBef>
              <a:buNone/>
            </a:pPr>
            <a:endParaRPr/>
          </a:p>
          <a:p>
            <a:pPr marL="0" lvl="0" indent="0" rtl="0">
              <a:spcBef>
                <a:spcPts val="500"/>
              </a:spcBef>
              <a:buNone/>
            </a:pPr>
            <a:endParaRPr>
              <a:solidFill>
                <a:schemeClr val="accent1"/>
              </a:solidFill>
            </a:endParaRPr>
          </a:p>
        </p:txBody>
      </p:sp>
      <p:sp>
        <p:nvSpPr>
          <p:cNvPr id="474" name="Shape 474"/>
          <p:cNvSpPr txBox="1">
            <a:spLocks noGrp="1"/>
          </p:cNvSpPr>
          <p:nvPr>
            <p:ph type="title"/>
          </p:nvPr>
        </p:nvSpPr>
        <p:spPr>
          <a:xfrm>
            <a:off x="2265700" y="3179650"/>
            <a:ext cx="5236799" cy="13064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1" i="0" u="none" strike="noStrike" cap="none" dirty="0">
                <a:solidFill>
                  <a:srgbClr val="FF0000"/>
                </a:solidFill>
                <a:latin typeface="Arial"/>
                <a:ea typeface="Arial"/>
                <a:cs typeface="Arial"/>
                <a:sym typeface="Arial"/>
              </a:rPr>
              <a:t>MENTIMETER </a:t>
            </a:r>
            <a:r>
              <a:rPr lang="en" b="1" dirty="0">
                <a:solidFill>
                  <a:srgbClr val="FF0000"/>
                </a:solidFill>
              </a:rPr>
              <a:t>→</a:t>
            </a:r>
            <a:r>
              <a:rPr lang="en" sz="3200" b="1" i="0" u="none" strike="noStrike" cap="none" dirty="0">
                <a:solidFill>
                  <a:srgbClr val="FF0000"/>
                </a:solidFill>
                <a:latin typeface="Arial"/>
                <a:ea typeface="Arial"/>
                <a:cs typeface="Arial"/>
                <a:sym typeface="Arial"/>
              </a:rPr>
              <a:t> G</a:t>
            </a:r>
            <a:r>
              <a:rPr lang="en" b="1" dirty="0">
                <a:solidFill>
                  <a:srgbClr val="FF0000"/>
                </a:solidFill>
              </a:rPr>
              <a:t>a naar: </a:t>
            </a:r>
            <a:r>
              <a:rPr lang="en" b="1" u="sng" dirty="0">
                <a:solidFill>
                  <a:schemeClr val="hlink"/>
                </a:solidFill>
                <a:hlinkClick r:id="rId3"/>
              </a:rPr>
              <a:t>WWW.GOVOTE.AT</a:t>
            </a:r>
          </a:p>
        </p:txBody>
      </p: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Communicatie tijdens PAD</a:t>
            </a:r>
          </a:p>
        </p:txBody>
      </p:sp>
      <p:sp>
        <p:nvSpPr>
          <p:cNvPr id="480" name="Shape 480"/>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Elke projectdag begint met Daily Standup</a:t>
            </a:r>
          </a:p>
          <a:p>
            <a:pPr marL="457200" lvl="0" indent="-228600" rtl="0">
              <a:spcBef>
                <a:spcPts val="0"/>
              </a:spcBef>
            </a:pPr>
            <a:r>
              <a:rPr lang="en"/>
              <a:t>Dit is een kort voortgangsgesprek</a:t>
            </a:r>
          </a:p>
          <a:p>
            <a:pPr marL="0" lvl="0" indent="0" rtl="0">
              <a:spcBef>
                <a:spcPts val="0"/>
              </a:spcBef>
              <a:buNone/>
            </a:pPr>
            <a:endParaRPr/>
          </a:p>
          <a:p>
            <a:pPr marL="0" lvl="0" indent="0" rtl="0">
              <a:spcBef>
                <a:spcPts val="0"/>
              </a:spcBef>
              <a:buNone/>
            </a:pPr>
            <a:r>
              <a:rPr lang="en" b="1"/>
              <a:t>Hier beantwoord elk teamlid de volgende drie vragen:</a:t>
            </a:r>
          </a:p>
          <a:p>
            <a:pPr marL="457200" lvl="0" indent="-228600" rtl="0">
              <a:spcBef>
                <a:spcPts val="500"/>
              </a:spcBef>
              <a:buClr>
                <a:schemeClr val="accent1"/>
              </a:buClr>
              <a:buAutoNum type="arabicPeriod"/>
            </a:pPr>
            <a:r>
              <a:rPr lang="en">
                <a:solidFill>
                  <a:schemeClr val="accent1"/>
                </a:solidFill>
              </a:rPr>
              <a:t>Wat heb ik gedaan sinds de laatste standup?</a:t>
            </a:r>
          </a:p>
          <a:p>
            <a:pPr marL="457200" lvl="0" indent="-228600" rtl="0">
              <a:spcBef>
                <a:spcPts val="500"/>
              </a:spcBef>
              <a:buClr>
                <a:schemeClr val="accent1"/>
              </a:buClr>
              <a:buAutoNum type="arabicPeriod"/>
            </a:pPr>
            <a:r>
              <a:rPr lang="en">
                <a:solidFill>
                  <a:schemeClr val="accent1"/>
                </a:solidFill>
              </a:rPr>
              <a:t>Wat ga ik vandaag doen?</a:t>
            </a:r>
          </a:p>
          <a:p>
            <a:pPr marL="457200" lvl="0" indent="-228600" rtl="0">
              <a:spcBef>
                <a:spcPts val="500"/>
              </a:spcBef>
              <a:buClr>
                <a:schemeClr val="accent1"/>
              </a:buClr>
              <a:buAutoNum type="arabicPeriod"/>
            </a:pPr>
            <a:r>
              <a:rPr lang="en">
                <a:solidFill>
                  <a:schemeClr val="accent1"/>
                </a:solidFill>
              </a:rPr>
              <a:t>Wat zit mij in de weg om beter/sneller/efficienter te werken?</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50150"/>
            <a:ext cx="8229600" cy="85725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 sz="3959" b="0" i="0" u="none" strike="noStrike" cap="none" dirty="0">
                <a:solidFill>
                  <a:schemeClr val="lt1"/>
                </a:solidFill>
                <a:latin typeface="Calibri"/>
                <a:ea typeface="Calibri"/>
                <a:cs typeface="Calibri"/>
                <a:sym typeface="Calibri"/>
              </a:rPr>
              <a:t>PRINCE 2: </a:t>
            </a:r>
            <a:r>
              <a:rPr lang="en" sz="3959" b="0" i="0" u="none" strike="noStrike" cap="none" dirty="0">
                <a:solidFill>
                  <a:srgbClr val="FF0000"/>
                </a:solidFill>
                <a:latin typeface="Calibri"/>
                <a:ea typeface="Calibri"/>
                <a:cs typeface="Calibri"/>
                <a:sym typeface="Calibri"/>
              </a:rPr>
              <a:t>PR</a:t>
            </a:r>
            <a:r>
              <a:rPr lang="en" sz="3959" b="0" i="0" u="none" strike="noStrike" cap="none" dirty="0">
                <a:solidFill>
                  <a:schemeClr val="dk1"/>
                </a:solidFill>
                <a:latin typeface="Calibri"/>
                <a:ea typeface="Calibri"/>
                <a:cs typeface="Calibri"/>
                <a:sym typeface="Calibri"/>
              </a:rPr>
              <a:t>ojects </a:t>
            </a:r>
            <a:r>
              <a:rPr lang="en" sz="3959" b="0" i="0" u="none" strike="noStrike" cap="none" dirty="0">
                <a:solidFill>
                  <a:srgbClr val="FF0000"/>
                </a:solidFill>
                <a:latin typeface="Calibri"/>
                <a:ea typeface="Calibri"/>
                <a:cs typeface="Calibri"/>
                <a:sym typeface="Calibri"/>
              </a:rPr>
              <a:t>IN</a:t>
            </a:r>
            <a:r>
              <a:rPr lang="en" sz="3959" b="0" i="0" u="none" strike="noStrike" cap="none" dirty="0">
                <a:solidFill>
                  <a:schemeClr val="dk1"/>
                </a:solidFill>
                <a:latin typeface="Calibri"/>
                <a:ea typeface="Calibri"/>
                <a:cs typeface="Calibri"/>
                <a:sym typeface="Calibri"/>
              </a:rPr>
              <a:t> </a:t>
            </a:r>
            <a:r>
              <a:rPr lang="en" sz="3959" b="0" i="0" u="none" strike="noStrike" cap="none" dirty="0">
                <a:solidFill>
                  <a:srgbClr val="FF0000"/>
                </a:solidFill>
                <a:latin typeface="Calibri"/>
                <a:ea typeface="Calibri"/>
                <a:cs typeface="Calibri"/>
                <a:sym typeface="Calibri"/>
              </a:rPr>
              <a:t>C</a:t>
            </a:r>
            <a:r>
              <a:rPr lang="en" sz="3959" b="0" i="0" u="none" strike="noStrike" cap="none" dirty="0">
                <a:solidFill>
                  <a:schemeClr val="dk1"/>
                </a:solidFill>
                <a:latin typeface="Calibri"/>
                <a:ea typeface="Calibri"/>
                <a:cs typeface="Calibri"/>
                <a:sym typeface="Calibri"/>
              </a:rPr>
              <a:t>ontroled </a:t>
            </a:r>
            <a:r>
              <a:rPr lang="en" sz="3959" b="0" i="0" u="none" strike="noStrike" cap="none" dirty="0">
                <a:solidFill>
                  <a:srgbClr val="FF0000"/>
                </a:solidFill>
                <a:latin typeface="Calibri"/>
                <a:ea typeface="Calibri"/>
                <a:cs typeface="Calibri"/>
                <a:sym typeface="Calibri"/>
              </a:rPr>
              <a:t>E</a:t>
            </a:r>
            <a:r>
              <a:rPr lang="en" sz="3959" b="0" i="0" u="none" strike="noStrike" cap="none" dirty="0">
                <a:solidFill>
                  <a:schemeClr val="dk1"/>
                </a:solidFill>
                <a:latin typeface="Calibri"/>
                <a:ea typeface="Calibri"/>
                <a:cs typeface="Calibri"/>
                <a:sym typeface="Calibri"/>
              </a:rPr>
              <a:t>nvironments, versie </a:t>
            </a:r>
            <a:r>
              <a:rPr lang="en" sz="3959" b="0" i="0" u="none" strike="noStrike" cap="none" dirty="0">
                <a:solidFill>
                  <a:srgbClr val="FF0000"/>
                </a:solidFill>
                <a:latin typeface="Calibri"/>
                <a:ea typeface="Calibri"/>
                <a:cs typeface="Calibri"/>
                <a:sym typeface="Calibri"/>
              </a:rPr>
              <a:t>2</a:t>
            </a:r>
          </a:p>
        </p:txBody>
      </p:sp>
      <p:sp>
        <p:nvSpPr>
          <p:cNvPr id="218" name="Shape 218"/>
          <p:cNvSpPr txBox="1"/>
          <p:nvPr/>
        </p:nvSpPr>
        <p:spPr>
          <a:xfrm>
            <a:off x="842505" y="-78449"/>
            <a:ext cx="2983722" cy="85725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290" b="0" i="0" u="none" strike="noStrike" cap="none" dirty="0">
                <a:solidFill>
                  <a:schemeClr val="dk1"/>
                </a:solidFill>
                <a:latin typeface="Calibri"/>
                <a:ea typeface="Calibri"/>
                <a:cs typeface="Calibri"/>
                <a:sym typeface="Calibri"/>
              </a:rPr>
              <a:t>PRINCE 2:</a:t>
            </a:r>
          </a:p>
        </p:txBody>
      </p:sp>
      <p:pic>
        <p:nvPicPr>
          <p:cNvPr id="219" name="Shape 219"/>
          <p:cNvPicPr preferRelativeResize="0"/>
          <p:nvPr/>
        </p:nvPicPr>
        <p:blipFill rotWithShape="1">
          <a:blip r:embed="rId3">
            <a:alphaModFix/>
          </a:blip>
          <a:srcRect/>
          <a:stretch/>
        </p:blipFill>
        <p:spPr>
          <a:xfrm>
            <a:off x="0" y="1338187"/>
            <a:ext cx="9144000" cy="3042584"/>
          </a:xfrm>
          <a:prstGeom prst="rect">
            <a:avLst/>
          </a:prstGeom>
          <a:noFill/>
          <a:ln>
            <a:noFill/>
          </a:ln>
        </p:spPr>
      </p:pic>
      <p:pic>
        <p:nvPicPr>
          <p:cNvPr id="221" name="Shape 221"/>
          <p:cNvPicPr preferRelativeResize="0"/>
          <p:nvPr/>
        </p:nvPicPr>
        <p:blipFill rotWithShape="1">
          <a:blip r:embed="rId4">
            <a:alphaModFix/>
          </a:blip>
          <a:srcRect/>
          <a:stretch/>
        </p:blipFill>
        <p:spPr>
          <a:xfrm>
            <a:off x="987509" y="1180732"/>
            <a:ext cx="7570371" cy="3962768"/>
          </a:xfrm>
          <a:prstGeom prst="rect">
            <a:avLst/>
          </a:prstGeom>
          <a:noFill/>
          <a:ln>
            <a:noFill/>
          </a:ln>
        </p:spPr>
      </p:pic>
      <p:pic>
        <p:nvPicPr>
          <p:cNvPr id="220" name="Shape 220"/>
          <p:cNvPicPr preferRelativeResize="0"/>
          <p:nvPr/>
        </p:nvPicPr>
        <p:blipFill rotWithShape="1">
          <a:blip r:embed="rId5">
            <a:alphaModFix/>
          </a:blip>
          <a:srcRect/>
          <a:stretch/>
        </p:blipFill>
        <p:spPr>
          <a:xfrm>
            <a:off x="659204" y="1175455"/>
            <a:ext cx="7920762" cy="3752461"/>
          </a:xfrm>
          <a:prstGeom prst="rect">
            <a:avLst/>
          </a:prstGeom>
          <a:noFill/>
          <a:ln>
            <a:noFill/>
          </a:ln>
        </p:spPr>
      </p:pic>
      <p:pic>
        <p:nvPicPr>
          <p:cNvPr id="222" name="Shape 222"/>
          <p:cNvPicPr preferRelativeResize="0"/>
          <p:nvPr/>
        </p:nvPicPr>
        <p:blipFill rotWithShape="1">
          <a:blip r:embed="rId6">
            <a:alphaModFix/>
          </a:blip>
          <a:srcRect/>
          <a:stretch/>
        </p:blipFill>
        <p:spPr>
          <a:xfrm>
            <a:off x="53302" y="149075"/>
            <a:ext cx="9073252" cy="4789884"/>
          </a:xfrm>
          <a:prstGeom prst="rect">
            <a:avLst/>
          </a:prstGeom>
          <a:noFill/>
          <a:ln>
            <a:noFill/>
          </a:ln>
        </p:spPr>
      </p:pic>
      <p:grpSp>
        <p:nvGrpSpPr>
          <p:cNvPr id="223" name="Shape 223"/>
          <p:cNvGrpSpPr/>
          <p:nvPr/>
        </p:nvGrpSpPr>
        <p:grpSpPr>
          <a:xfrm>
            <a:off x="842505" y="642295"/>
            <a:ext cx="8421336" cy="3541583"/>
            <a:chOff x="659204" y="943103"/>
            <a:chExt cx="8421336" cy="4722110"/>
          </a:xfrm>
        </p:grpSpPr>
        <p:sp>
          <p:nvSpPr>
            <p:cNvPr id="224" name="Shape 224"/>
            <p:cNvSpPr/>
            <p:nvPr/>
          </p:nvSpPr>
          <p:spPr>
            <a:xfrm>
              <a:off x="659204" y="943103"/>
              <a:ext cx="8421336" cy="4722110"/>
            </a:xfrm>
            <a:prstGeom prst="irregularSeal2">
              <a:avLst/>
            </a:prstGeom>
            <a:solidFill>
              <a:srgbClr val="FF8B00"/>
            </a:solidFill>
            <a:ln w="114300" cap="flat" cmpd="sng">
              <a:solidFill>
                <a:srgbClr val="0C166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5" name="Shape 225"/>
            <p:cNvPicPr preferRelativeResize="0"/>
            <p:nvPr/>
          </p:nvPicPr>
          <p:blipFill rotWithShape="1">
            <a:blip r:embed="rId7">
              <a:alphaModFix/>
            </a:blip>
            <a:srcRect b="54540"/>
            <a:stretch/>
          </p:blipFill>
          <p:spPr>
            <a:xfrm rot="-1059111">
              <a:off x="2610919" y="3526566"/>
              <a:ext cx="4296703" cy="901333"/>
            </a:xfrm>
            <a:prstGeom prst="rect">
              <a:avLst/>
            </a:prstGeom>
            <a:noFill/>
            <a:ln>
              <a:noFill/>
            </a:ln>
          </p:spPr>
        </p:pic>
        <p:sp>
          <p:nvSpPr>
            <p:cNvPr id="226" name="Shape 226"/>
            <p:cNvSpPr txBox="1"/>
            <p:nvPr/>
          </p:nvSpPr>
          <p:spPr>
            <a:xfrm rot="-1036545">
              <a:off x="2668392" y="2445612"/>
              <a:ext cx="3676877" cy="92333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5400" b="0" i="0" u="none" strike="noStrike" cap="none" dirty="0">
                  <a:solidFill>
                    <a:schemeClr val="lt1"/>
                  </a:solidFill>
                  <a:latin typeface="Arial Black"/>
                  <a:ea typeface="Arial Black"/>
                  <a:cs typeface="Arial Black"/>
                  <a:sym typeface="Arial Black"/>
                </a:rPr>
                <a:t>Waterval</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Daily Standup Details</a:t>
            </a:r>
          </a:p>
        </p:txBody>
      </p:sp>
      <p:sp>
        <p:nvSpPr>
          <p:cNvPr id="486" name="Shape 486"/>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r>
              <a:rPr lang="en" b="1"/>
              <a:t>Standup?</a:t>
            </a:r>
          </a:p>
          <a:p>
            <a:pPr marL="457200" lvl="0" indent="-228600" rtl="0">
              <a:spcBef>
                <a:spcPts val="0"/>
              </a:spcBef>
            </a:pPr>
            <a:r>
              <a:rPr lang="en"/>
              <a:t>Ja, dit is een staande meeting.</a:t>
            </a:r>
          </a:p>
          <a:p>
            <a:pPr marL="457200" lvl="0" indent="-228600" rtl="0">
              <a:spcBef>
                <a:spcPts val="0"/>
              </a:spcBef>
            </a:pPr>
            <a:r>
              <a:rPr lang="en"/>
              <a:t>Waarom? Zitten maakt lui. Zittende meetings duren langer.</a:t>
            </a:r>
          </a:p>
          <a:p>
            <a:pPr marL="0" lvl="0" indent="0" rtl="0">
              <a:spcBef>
                <a:spcPts val="0"/>
              </a:spcBef>
              <a:buNone/>
            </a:pPr>
            <a:endParaRPr/>
          </a:p>
          <a:p>
            <a:pPr marL="0" lvl="0" indent="0" rtl="0">
              <a:spcBef>
                <a:spcPts val="0"/>
              </a:spcBef>
              <a:buNone/>
            </a:pPr>
            <a:r>
              <a:rPr lang="en" b="1"/>
              <a:t>Tijdsduur</a:t>
            </a:r>
          </a:p>
          <a:p>
            <a:pPr marL="457200" lvl="0" indent="-228600" rtl="0">
              <a:spcBef>
                <a:spcPts val="0"/>
              </a:spcBef>
            </a:pPr>
            <a:r>
              <a:rPr lang="en"/>
              <a:t>Daily standups duren maximaal 15 minuten.</a:t>
            </a:r>
          </a:p>
          <a:p>
            <a:pPr marL="457200" lvl="0" indent="-228600" rtl="0">
              <a:spcBef>
                <a:spcPts val="0"/>
              </a:spcBef>
            </a:pPr>
            <a:r>
              <a:rPr lang="en">
                <a:solidFill>
                  <a:schemeClr val="accent2"/>
                </a:solidFill>
              </a:rPr>
              <a:t>Kort en krachtig</a:t>
            </a:r>
            <a:r>
              <a:rPr lang="en"/>
              <a:t>. Dit is een status update.</a:t>
            </a:r>
          </a:p>
          <a:p>
            <a:pPr marL="457200" lvl="0" indent="-228600" rtl="0">
              <a:spcBef>
                <a:spcPts val="0"/>
              </a:spcBef>
            </a:pPr>
            <a:r>
              <a:rPr lang="en"/>
              <a:t>Discussie? = Goed! Maar bewaar dat voor na de meeting</a:t>
            </a:r>
          </a:p>
        </p:txBody>
      </p:sp>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De 3 kern vragen van een Daily Standup </a:t>
            </a:r>
          </a:p>
        </p:txBody>
      </p:sp>
      <p:sp>
        <p:nvSpPr>
          <p:cNvPr id="492" name="Shape 492"/>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500"/>
              </a:spcBef>
              <a:buNone/>
            </a:pPr>
            <a:r>
              <a:rPr lang="en" b="1">
                <a:solidFill>
                  <a:schemeClr val="dk2"/>
                </a:solidFill>
              </a:rPr>
              <a:t>Vraag #1 - Wat heb ik gedaan sinds de laatste standup?</a:t>
            </a:r>
          </a:p>
          <a:p>
            <a:pPr marL="457200" lvl="0" indent="-228600" rtl="0">
              <a:spcBef>
                <a:spcPts val="500"/>
              </a:spcBef>
              <a:buClr>
                <a:schemeClr val="dk2"/>
              </a:buClr>
            </a:pPr>
            <a:r>
              <a:rPr lang="en">
                <a:solidFill>
                  <a:schemeClr val="dk2"/>
                </a:solidFill>
              </a:rPr>
              <a:t>Wijs naar een userstory</a:t>
            </a:r>
          </a:p>
          <a:p>
            <a:pPr marL="457200" lvl="0" indent="-228600" rtl="0">
              <a:spcBef>
                <a:spcPts val="500"/>
              </a:spcBef>
              <a:buClr>
                <a:schemeClr val="dk2"/>
              </a:buClr>
            </a:pPr>
            <a:r>
              <a:rPr lang="en">
                <a:solidFill>
                  <a:schemeClr val="dk2"/>
                </a:solidFill>
              </a:rPr>
              <a:t>Wat is de status: </a:t>
            </a:r>
            <a:r>
              <a:rPr lang="en">
                <a:solidFill>
                  <a:schemeClr val="accent2"/>
                </a:solidFill>
              </a:rPr>
              <a:t>Af? Bijna klaar? Te moeilijk? Iemand moet testen?</a:t>
            </a:r>
          </a:p>
          <a:p>
            <a:pPr marL="0" lvl="0" indent="0" rtl="0">
              <a:spcBef>
                <a:spcPts val="500"/>
              </a:spcBef>
              <a:buNone/>
            </a:pPr>
            <a:endParaRPr>
              <a:solidFill>
                <a:schemeClr val="dk2"/>
              </a:solidFill>
            </a:endParaRPr>
          </a:p>
          <a:p>
            <a:pPr marL="0" lvl="0" indent="0" rtl="0">
              <a:spcBef>
                <a:spcPts val="500"/>
              </a:spcBef>
              <a:buNone/>
            </a:pPr>
            <a:r>
              <a:rPr lang="en" b="1">
                <a:solidFill>
                  <a:schemeClr val="dk2"/>
                </a:solidFill>
              </a:rPr>
              <a:t>Vraag #2 - Wat ga ik vandaag doen?</a:t>
            </a:r>
          </a:p>
          <a:p>
            <a:pPr marL="457200" lvl="0" indent="-228600" rtl="0">
              <a:spcBef>
                <a:spcPts val="500"/>
              </a:spcBef>
              <a:buClr>
                <a:schemeClr val="dk2"/>
              </a:buClr>
            </a:pPr>
            <a:r>
              <a:rPr lang="en">
                <a:solidFill>
                  <a:schemeClr val="dk2"/>
                </a:solidFill>
              </a:rPr>
              <a:t>Wijs naar een userstory</a:t>
            </a:r>
          </a:p>
          <a:p>
            <a:pPr marL="457200" lvl="0" indent="-228600" rtl="0">
              <a:spcBef>
                <a:spcPts val="500"/>
              </a:spcBef>
              <a:buClr>
                <a:schemeClr val="dk2"/>
              </a:buClr>
            </a:pPr>
            <a:r>
              <a:rPr lang="en">
                <a:solidFill>
                  <a:schemeClr val="dk2"/>
                </a:solidFill>
              </a:rPr>
              <a:t>Heb je hulp van iemand nodig?</a:t>
            </a:r>
          </a:p>
          <a:p>
            <a:pPr marL="0" lvl="0" indent="0" rtl="0">
              <a:spcBef>
                <a:spcPts val="500"/>
              </a:spcBef>
              <a:buNone/>
            </a:pPr>
            <a:endParaRPr>
              <a:solidFill>
                <a:schemeClr val="dk2"/>
              </a:solidFill>
            </a:endParaRPr>
          </a:p>
          <a:p>
            <a:pPr marL="0" lvl="0" indent="-69850" rtl="0">
              <a:spcBef>
                <a:spcPts val="0"/>
              </a:spcBef>
              <a:buClr>
                <a:schemeClr val="dk1"/>
              </a:buClr>
              <a:buSzPct val="34375"/>
              <a:buFont typeface="Arial"/>
              <a:buNone/>
            </a:pPr>
            <a:r>
              <a:rPr lang="en" sz="3200" b="1">
                <a:solidFill>
                  <a:schemeClr val="dk2"/>
                </a:solidFill>
              </a:rPr>
              <a:t>Dit zorgt voor interactie met scrum board</a:t>
            </a:r>
          </a:p>
          <a:p>
            <a:pPr lvl="0" rtl="0">
              <a:spcBef>
                <a:spcPts val="0"/>
              </a:spcBef>
              <a:buNone/>
            </a:pPr>
            <a:endParaRPr/>
          </a:p>
        </p:txBody>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230250" y="1732700"/>
            <a:ext cx="8881500" cy="2523000"/>
          </a:xfrm>
          <a:prstGeom prst="rect">
            <a:avLst/>
          </a:prstGeom>
        </p:spPr>
        <p:txBody>
          <a:bodyPr lIns="91425" tIns="91425" rIns="91425" bIns="91425" anchor="t" anchorCtr="0">
            <a:noAutofit/>
          </a:bodyPr>
          <a:lstStyle/>
          <a:p>
            <a:pPr marL="0" lvl="0" indent="0" rtl="0">
              <a:spcBef>
                <a:spcPts val="500"/>
              </a:spcBef>
              <a:buNone/>
            </a:pPr>
            <a:r>
              <a:rPr lang="en" b="1">
                <a:solidFill>
                  <a:schemeClr val="dk2"/>
                </a:solidFill>
              </a:rPr>
              <a:t>Vraag #3 - Wat zit mij in de weg om beter/sneller/efficienter te werken?</a:t>
            </a:r>
          </a:p>
          <a:p>
            <a:pPr marL="457200" lvl="0" indent="-228600" rtl="0">
              <a:spcBef>
                <a:spcPts val="500"/>
              </a:spcBef>
              <a:buClr>
                <a:schemeClr val="dk2"/>
              </a:buClr>
            </a:pPr>
            <a:r>
              <a:rPr lang="en" i="1">
                <a:solidFill>
                  <a:schemeClr val="dk2"/>
                </a:solidFill>
              </a:rPr>
              <a:t>“De files die ik nodig heb staan nog steeds niet op de dropbox”</a:t>
            </a:r>
          </a:p>
          <a:p>
            <a:pPr marL="457200" lvl="0" indent="-228600" rtl="0">
              <a:spcBef>
                <a:spcPts val="500"/>
              </a:spcBef>
              <a:buClr>
                <a:schemeClr val="dk2"/>
              </a:buClr>
            </a:pPr>
            <a:r>
              <a:rPr lang="en" i="1">
                <a:solidFill>
                  <a:schemeClr val="dk2"/>
                </a:solidFill>
              </a:rPr>
              <a:t>“Ik kom er niet uit hoe ik dit moet aanpakken”</a:t>
            </a:r>
          </a:p>
          <a:p>
            <a:pPr marL="457200" lvl="0" indent="-228600" rtl="0">
              <a:spcBef>
                <a:spcPts val="500"/>
              </a:spcBef>
              <a:buClr>
                <a:schemeClr val="dk2"/>
              </a:buClr>
            </a:pPr>
            <a:r>
              <a:rPr lang="en" i="1">
                <a:solidFill>
                  <a:schemeClr val="dk2"/>
                </a:solidFill>
              </a:rPr>
              <a:t>“Mijn laptop crashed steeds”</a:t>
            </a:r>
          </a:p>
          <a:p>
            <a:pPr marL="457200" lvl="0" indent="-228600" rtl="0">
              <a:spcBef>
                <a:spcPts val="500"/>
              </a:spcBef>
              <a:buClr>
                <a:schemeClr val="dk2"/>
              </a:buClr>
            </a:pPr>
            <a:r>
              <a:rPr lang="en" i="1">
                <a:solidFill>
                  <a:schemeClr val="dk2"/>
                </a:solidFill>
              </a:rPr>
              <a:t>“Anne praat veel en houd mij van mijn werk af”</a:t>
            </a:r>
          </a:p>
          <a:p>
            <a:pPr marL="457200" lvl="0" indent="-228600" rtl="0">
              <a:spcBef>
                <a:spcPts val="500"/>
              </a:spcBef>
              <a:buClr>
                <a:schemeClr val="dk2"/>
              </a:buClr>
            </a:pPr>
            <a:r>
              <a:rPr lang="en" i="1">
                <a:solidFill>
                  <a:schemeClr val="dk2"/>
                </a:solidFill>
              </a:rPr>
              <a:t>“Ik kan mij niet concentreren in het studielandschap”</a:t>
            </a:r>
          </a:p>
          <a:p>
            <a:pPr marL="457200" lvl="0" indent="-228600" rtl="0">
              <a:spcBef>
                <a:spcPts val="500"/>
              </a:spcBef>
              <a:buClr>
                <a:schemeClr val="dk2"/>
              </a:buClr>
            </a:pPr>
            <a:r>
              <a:rPr lang="en" i="1">
                <a:solidFill>
                  <a:schemeClr val="dk2"/>
                </a:solidFill>
              </a:rPr>
              <a:t>“Mijn kat is ziek en…”</a:t>
            </a:r>
            <a:r>
              <a:rPr lang="en" sz="1600">
                <a:solidFill>
                  <a:schemeClr val="lt1"/>
                </a:solidFill>
              </a:rPr>
              <a:t>Omdat vergaderingen van een paar uur de dood van productiviteit zijn</a:t>
            </a:r>
          </a:p>
          <a:p>
            <a:pPr marL="0" lvl="0" indent="0" rtl="0">
              <a:spcBef>
                <a:spcPts val="500"/>
              </a:spcBef>
              <a:buNone/>
            </a:pPr>
            <a:endParaRPr>
              <a:solidFill>
                <a:schemeClr val="dk2"/>
              </a:solidFill>
            </a:endParaRPr>
          </a:p>
          <a:p>
            <a:pPr marL="0" lvl="0" indent="0" algn="ctr" rtl="0">
              <a:spcBef>
                <a:spcPts val="500"/>
              </a:spcBef>
              <a:buNone/>
            </a:pPr>
            <a:endParaRPr>
              <a:solidFill>
                <a:schemeClr val="accent2"/>
              </a:solidFill>
            </a:endParaRPr>
          </a:p>
        </p:txBody>
      </p:sp>
      <p:sp>
        <p:nvSpPr>
          <p:cNvPr id="498" name="Shape 498"/>
          <p:cNvSpPr txBox="1"/>
          <p:nvPr/>
        </p:nvSpPr>
        <p:spPr>
          <a:xfrm>
            <a:off x="306450" y="3852200"/>
            <a:ext cx="8378700" cy="1239900"/>
          </a:xfrm>
          <a:prstGeom prst="rect">
            <a:avLst/>
          </a:prstGeom>
          <a:noFill/>
          <a:ln>
            <a:noFill/>
          </a:ln>
        </p:spPr>
        <p:txBody>
          <a:bodyPr lIns="91425" tIns="91425" rIns="91425" bIns="91425" anchor="ctr" anchorCtr="0">
            <a:noAutofit/>
          </a:bodyPr>
          <a:lstStyle/>
          <a:p>
            <a:pPr lvl="0" algn="ctr" rtl="0">
              <a:spcBef>
                <a:spcPts val="500"/>
              </a:spcBef>
              <a:buNone/>
            </a:pPr>
            <a:endParaRPr/>
          </a:p>
        </p:txBody>
      </p:sp>
      <p:sp>
        <p:nvSpPr>
          <p:cNvPr id="499" name="Shape 499"/>
          <p:cNvSpPr txBox="1">
            <a:spLocks noGrp="1"/>
          </p:cNvSpPr>
          <p:nvPr>
            <p:ph type="title"/>
          </p:nvPr>
        </p:nvSpPr>
        <p:spPr>
          <a:xfrm>
            <a:off x="174400" y="535201"/>
            <a:ext cx="8229600" cy="1308300"/>
          </a:xfrm>
          <a:prstGeom prst="rect">
            <a:avLst/>
          </a:prstGeom>
        </p:spPr>
        <p:txBody>
          <a:bodyPr lIns="91425" tIns="91425" rIns="91425" bIns="91425" anchor="ctr" anchorCtr="0">
            <a:noAutofit/>
          </a:bodyPr>
          <a:lstStyle/>
          <a:p>
            <a:pPr lvl="0" rtl="0">
              <a:spcBef>
                <a:spcPts val="0"/>
              </a:spcBef>
              <a:buNone/>
            </a:pPr>
            <a:r>
              <a:rPr lang="en" b="1"/>
              <a:t>De 3 kern vragen van een Daily Standup,</a:t>
            </a:r>
          </a:p>
          <a:p>
            <a:pPr lvl="0" rtl="0">
              <a:spcBef>
                <a:spcPts val="0"/>
              </a:spcBef>
              <a:buClr>
                <a:schemeClr val="dk1"/>
              </a:buClr>
              <a:buSzPct val="34375"/>
              <a:buFont typeface="Arial"/>
              <a:buNone/>
            </a:pPr>
            <a:r>
              <a:rPr lang="en" b="1"/>
              <a:t>de belangrijkste vraag:</a:t>
            </a:r>
          </a:p>
        </p:txBody>
      </p:sp>
      <p:sp>
        <p:nvSpPr>
          <p:cNvPr id="500" name="Shape 500"/>
          <p:cNvSpPr txBox="1"/>
          <p:nvPr/>
        </p:nvSpPr>
        <p:spPr>
          <a:xfrm>
            <a:off x="306450" y="3852200"/>
            <a:ext cx="8378700" cy="1239900"/>
          </a:xfrm>
          <a:prstGeom prst="rect">
            <a:avLst/>
          </a:prstGeom>
          <a:noFill/>
          <a:ln>
            <a:noFill/>
          </a:ln>
        </p:spPr>
        <p:txBody>
          <a:bodyPr lIns="91425" tIns="91425" rIns="91425" bIns="91425" anchor="ctr" anchorCtr="0">
            <a:noAutofit/>
          </a:bodyPr>
          <a:lstStyle/>
          <a:p>
            <a:pPr lvl="0" algn="ctr" rtl="0">
              <a:spcBef>
                <a:spcPts val="500"/>
              </a:spcBef>
              <a:buNone/>
            </a:pPr>
            <a:r>
              <a:rPr lang="en" sz="2000">
                <a:solidFill>
                  <a:schemeClr val="accent2"/>
                </a:solidFill>
              </a:rPr>
              <a:t>Verantwoordelijkheid van de Scrum Master om het voortouw te nemen </a:t>
            </a:r>
          </a:p>
          <a:p>
            <a:pPr lvl="0" algn="ctr" rtl="0">
              <a:spcBef>
                <a:spcPts val="500"/>
              </a:spcBef>
              <a:buNone/>
            </a:pPr>
            <a:r>
              <a:rPr lang="en" sz="2000">
                <a:solidFill>
                  <a:schemeClr val="accent2"/>
                </a:solidFill>
              </a:rPr>
              <a:t>dat deze problemen (impediments) worden opgelost.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3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ctrTitle" idx="4294967295"/>
          </p:nvPr>
        </p:nvSpPr>
        <p:spPr>
          <a:xfrm>
            <a:off x="685800" y="2942494"/>
            <a:ext cx="7772400" cy="1102500"/>
          </a:xfrm>
          <a:prstGeom prst="rect">
            <a:avLst/>
          </a:prstGeom>
        </p:spPr>
        <p:txBody>
          <a:bodyPr lIns="91425" tIns="91425" rIns="91425" bIns="91425" anchor="ctr" anchorCtr="0">
            <a:noAutofit/>
          </a:bodyPr>
          <a:lstStyle/>
          <a:p>
            <a:pPr lvl="0" rtl="0">
              <a:spcBef>
                <a:spcPts val="0"/>
              </a:spcBef>
              <a:buNone/>
            </a:pPr>
            <a:r>
              <a:rPr lang="en" b="1">
                <a:solidFill>
                  <a:srgbClr val="FFFFFF"/>
                </a:solidFill>
              </a:rPr>
              <a:t>Waarom Daily Standup?</a:t>
            </a:r>
          </a:p>
        </p:txBody>
      </p:sp>
      <p:sp>
        <p:nvSpPr>
          <p:cNvPr id="506" name="Shape 506"/>
          <p:cNvSpPr txBox="1">
            <a:spLocks noGrp="1"/>
          </p:cNvSpPr>
          <p:nvPr>
            <p:ph type="subTitle" idx="4294967295"/>
          </p:nvPr>
        </p:nvSpPr>
        <p:spPr>
          <a:xfrm>
            <a:off x="610200" y="3968827"/>
            <a:ext cx="7771800" cy="998400"/>
          </a:xfrm>
          <a:prstGeom prst="rect">
            <a:avLst/>
          </a:prstGeom>
        </p:spPr>
        <p:txBody>
          <a:bodyPr lIns="91425" tIns="91425" rIns="91425" bIns="91425" anchor="t" anchorCtr="0">
            <a:noAutofit/>
          </a:bodyPr>
          <a:lstStyle/>
          <a:p>
            <a:pPr lvl="0" rtl="0">
              <a:spcBef>
                <a:spcPts val="0"/>
              </a:spcBef>
              <a:buNone/>
            </a:pPr>
            <a:r>
              <a:rPr lang="en">
                <a:solidFill>
                  <a:srgbClr val="FFFFFF"/>
                </a:solidFill>
              </a:rPr>
              <a:t>Iedereen weet van elkaar waar ze mee bezig zijn</a:t>
            </a:r>
          </a:p>
          <a:p>
            <a:pPr lvl="0" rtl="0">
              <a:spcBef>
                <a:spcPts val="0"/>
              </a:spcBef>
              <a:buNone/>
            </a:pPr>
            <a:r>
              <a:rPr lang="en">
                <a:solidFill>
                  <a:srgbClr val="FFFFFF"/>
                </a:solidFill>
              </a:rPr>
              <a:t>Problemen worden snel geconstateerd en opgelost</a:t>
            </a:r>
          </a:p>
          <a:p>
            <a:pPr lvl="0" rtl="0">
              <a:spcBef>
                <a:spcPts val="0"/>
              </a:spcBef>
              <a:buNone/>
            </a:pPr>
            <a:endParaRPr>
              <a:solidFill>
                <a:srgbClr val="FFFFFF"/>
              </a:solidFill>
            </a:endParaRPr>
          </a:p>
        </p:txBody>
      </p:sp>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512" name="Shape 512"/>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3F3CE6"/>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chemeClr val="accent2"/>
                </a:solidFill>
              </a:rPr>
              <a:t>Sprint planning sessie</a:t>
            </a:r>
          </a:p>
          <a:p>
            <a:pPr marL="127000" lvl="0" rtl="0">
              <a:spcBef>
                <a:spcPts val="0"/>
              </a:spcBef>
              <a:buNone/>
            </a:pPr>
            <a:r>
              <a:rPr lang="en" sz="1400">
                <a:solidFill>
                  <a:srgbClr val="4441E7"/>
                </a:solidFill>
              </a:rPr>
              <a:t>Sprint review sessie</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513" name="Shape 513"/>
          <p:cNvPicPr preferRelativeResize="0"/>
          <p:nvPr/>
        </p:nvPicPr>
        <p:blipFill rotWithShape="1">
          <a:blip r:embed="rId3">
            <a:alphaModFix/>
          </a:blip>
          <a:srcRect/>
          <a:stretch/>
        </p:blipFill>
        <p:spPr>
          <a:xfrm>
            <a:off x="2995075" y="1257600"/>
            <a:ext cx="6058199" cy="3537600"/>
          </a:xfrm>
          <a:prstGeom prst="rect">
            <a:avLst/>
          </a:prstGeom>
          <a:noFill/>
          <a:ln>
            <a:noFill/>
          </a:ln>
        </p:spPr>
      </p:pic>
      <p:cxnSp>
        <p:nvCxnSpPr>
          <p:cNvPr id="514" name="Shape 514"/>
          <p:cNvCxnSpPr/>
          <p:nvPr/>
        </p:nvCxnSpPr>
        <p:spPr>
          <a:xfrm flipH="1">
            <a:off x="4478475" y="840350"/>
            <a:ext cx="775199" cy="1373699"/>
          </a:xfrm>
          <a:prstGeom prst="straightConnector1">
            <a:avLst/>
          </a:prstGeom>
          <a:noFill/>
          <a:ln w="127000" cap="flat" cmpd="sng">
            <a:solidFill>
              <a:schemeClr val="accent2"/>
            </a:solidFill>
            <a:prstDash val="solid"/>
            <a:round/>
            <a:headEnd type="none" w="med" len="med"/>
            <a:tailEnd type="triangle" w="lg" len="lg"/>
          </a:ln>
        </p:spPr>
      </p:cxnSp>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Waarom Sprint Planning?</a:t>
            </a:r>
          </a:p>
        </p:txBody>
      </p:sp>
      <p:sp>
        <p:nvSpPr>
          <p:cNvPr id="520" name="Shape 520"/>
          <p:cNvSpPr txBox="1">
            <a:spLocks noGrp="1"/>
          </p:cNvSpPr>
          <p:nvPr>
            <p:ph type="subTitle" idx="1"/>
          </p:nvPr>
        </p:nvSpPr>
        <p:spPr>
          <a:xfrm>
            <a:off x="360600" y="1969575"/>
            <a:ext cx="6188100" cy="1846200"/>
          </a:xfrm>
          <a:prstGeom prst="rect">
            <a:avLst/>
          </a:prstGeom>
        </p:spPr>
        <p:txBody>
          <a:bodyPr lIns="91425" tIns="91425" rIns="91425" bIns="91425" anchor="t" anchorCtr="0">
            <a:noAutofit/>
          </a:bodyPr>
          <a:lstStyle/>
          <a:p>
            <a:pPr lvl="0" rtl="0">
              <a:spcBef>
                <a:spcPts val="0"/>
              </a:spcBef>
              <a:buNone/>
            </a:pPr>
            <a:r>
              <a:rPr lang="en" sz="1800"/>
              <a:t>Zodat het team weet wat de meeste business value heeft, voor de Product Owner.</a:t>
            </a:r>
          </a:p>
          <a:p>
            <a:pPr lvl="0" rtl="0">
              <a:spcBef>
                <a:spcPts val="0"/>
              </a:spcBef>
              <a:buNone/>
            </a:pPr>
            <a:endParaRPr sz="1800"/>
          </a:p>
          <a:p>
            <a:pPr lvl="0" rtl="0">
              <a:spcBef>
                <a:spcPts val="0"/>
              </a:spcBef>
              <a:buNone/>
            </a:pPr>
            <a:r>
              <a:rPr lang="en" sz="1800"/>
              <a:t>Zodat de Product Owner weet wat het team in de komende sprint op gaat leveren.</a:t>
            </a:r>
          </a:p>
        </p:txBody>
      </p:sp>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Werk voorbereiden in FYS?</a:t>
            </a:r>
          </a:p>
        </p:txBody>
      </p:sp>
      <p:sp>
        <p:nvSpPr>
          <p:cNvPr id="526" name="Shape 526"/>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endParaRPr/>
          </a:p>
          <a:p>
            <a:pPr marL="0" lvl="0" indent="0" rtl="0">
              <a:spcBef>
                <a:spcPts val="0"/>
              </a:spcBef>
              <a:buNone/>
            </a:pPr>
            <a:r>
              <a:rPr lang="en" b="1"/>
              <a:t>In fase 1 van FYS moeten de volgende zaken worden ingeleverd:</a:t>
            </a:r>
          </a:p>
          <a:p>
            <a:pPr marL="457200" lvl="0" indent="-228600" rtl="0">
              <a:spcBef>
                <a:spcPts val="0"/>
              </a:spcBef>
              <a:buAutoNum type="arabicPeriod"/>
            </a:pPr>
            <a:r>
              <a:rPr lang="en"/>
              <a:t>Requirements document</a:t>
            </a:r>
          </a:p>
          <a:p>
            <a:pPr marL="457200" lvl="0" indent="-228600" rtl="0">
              <a:spcBef>
                <a:spcPts val="0"/>
              </a:spcBef>
              <a:buAutoNum type="arabicPeriod"/>
            </a:pPr>
            <a:r>
              <a:rPr lang="en"/>
              <a:t>Business case</a:t>
            </a:r>
          </a:p>
          <a:p>
            <a:pPr marL="457200" lvl="0" indent="-228600" rtl="0">
              <a:spcBef>
                <a:spcPts val="0"/>
              </a:spcBef>
              <a:buAutoNum type="arabicPeriod"/>
            </a:pPr>
            <a:r>
              <a:rPr lang="en"/>
              <a:t>Concept</a:t>
            </a:r>
          </a:p>
          <a:p>
            <a:pPr lvl="0" rtl="0">
              <a:spcBef>
                <a:spcPts val="0"/>
              </a:spcBef>
              <a:buNone/>
            </a:pPr>
            <a:endParaRPr/>
          </a:p>
          <a:p>
            <a:pPr lvl="0" rtl="0">
              <a:spcBef>
                <a:spcPts val="0"/>
              </a:spcBef>
              <a:buNone/>
            </a:pPr>
            <a:r>
              <a:rPr lang="en"/>
              <a:t>Dit moet over 4 weken af zijn</a:t>
            </a:r>
            <a:br>
              <a:rPr lang="en"/>
            </a:br>
            <a:endParaRPr lang="en"/>
          </a:p>
        </p:txBody>
      </p:sp>
      <p:pic>
        <p:nvPicPr>
          <p:cNvPr id="527" name="Shape 527"/>
          <p:cNvPicPr preferRelativeResize="0"/>
          <p:nvPr/>
        </p:nvPicPr>
        <p:blipFill>
          <a:blip r:embed="rId3">
            <a:alphaModFix/>
          </a:blip>
          <a:stretch>
            <a:fillRect/>
          </a:stretch>
        </p:blipFill>
        <p:spPr>
          <a:xfrm>
            <a:off x="3982400" y="2370075"/>
            <a:ext cx="3752750" cy="2676950"/>
          </a:xfrm>
          <a:prstGeom prst="rect">
            <a:avLst/>
          </a:prstGeom>
          <a:noFill/>
          <a:ln>
            <a:noFill/>
          </a:ln>
        </p:spPr>
      </p:pic>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Werk voorbereiden in PAD?</a:t>
            </a:r>
          </a:p>
        </p:txBody>
      </p:sp>
      <p:sp>
        <p:nvSpPr>
          <p:cNvPr id="533" name="Shape 533"/>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Elke sprint in scrum begint met een Sprint Planning.</a:t>
            </a:r>
          </a:p>
          <a:p>
            <a:pPr marL="457200" lvl="0" indent="-228600" rtl="0">
              <a:spcBef>
                <a:spcPts val="0"/>
              </a:spcBef>
            </a:pPr>
            <a:r>
              <a:rPr lang="en"/>
              <a:t>In deze meeting tref je alle voorbereidingen voor de </a:t>
            </a:r>
            <a:r>
              <a:rPr lang="en">
                <a:solidFill>
                  <a:schemeClr val="accent2"/>
                </a:solidFill>
              </a:rPr>
              <a:t>sprint</a:t>
            </a:r>
            <a:r>
              <a:rPr lang="en"/>
              <a:t>.</a:t>
            </a:r>
          </a:p>
          <a:p>
            <a:pPr marL="0" lvl="0" indent="0" rtl="0">
              <a:spcBef>
                <a:spcPts val="0"/>
              </a:spcBef>
              <a:buNone/>
            </a:pPr>
            <a:endParaRPr/>
          </a:p>
          <a:p>
            <a:pPr marL="0" marR="0" lvl="0" indent="0" algn="l" rtl="0">
              <a:lnSpc>
                <a:spcPct val="100000"/>
              </a:lnSpc>
              <a:spcBef>
                <a:spcPts val="400"/>
              </a:spcBef>
              <a:spcAft>
                <a:spcPts val="0"/>
              </a:spcAft>
              <a:buNone/>
            </a:pPr>
            <a:endParaRPr/>
          </a:p>
          <a:p>
            <a:pPr lvl="0" rtl="0">
              <a:spcBef>
                <a:spcPts val="0"/>
              </a:spcBef>
              <a:buNone/>
            </a:pPr>
            <a:endParaRPr/>
          </a:p>
          <a:p>
            <a:pPr lvl="0" rtl="0">
              <a:spcBef>
                <a:spcPts val="0"/>
              </a:spcBef>
              <a:buNone/>
            </a:pPr>
            <a:endParaRPr/>
          </a:p>
        </p:txBody>
      </p:sp>
    </p:spTree>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Werk voorbereiden in PAD?</a:t>
            </a:r>
          </a:p>
        </p:txBody>
      </p:sp>
      <p:sp>
        <p:nvSpPr>
          <p:cNvPr id="539" name="Shape 539"/>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Elke sprint in scrum begint met een Sprint Planning.</a:t>
            </a:r>
          </a:p>
          <a:p>
            <a:pPr marL="457200" lvl="0" indent="-228600" rtl="0">
              <a:spcBef>
                <a:spcPts val="0"/>
              </a:spcBef>
            </a:pPr>
            <a:r>
              <a:rPr lang="en"/>
              <a:t>In deze meeting tref je alle voorbereidingen voor de </a:t>
            </a:r>
            <a:r>
              <a:rPr lang="en">
                <a:solidFill>
                  <a:schemeClr val="accent2"/>
                </a:solidFill>
              </a:rPr>
              <a:t>sprint</a:t>
            </a:r>
            <a:r>
              <a:rPr lang="en"/>
              <a:t>.</a:t>
            </a:r>
          </a:p>
          <a:p>
            <a:pPr marL="0" lvl="0" indent="0" rtl="0">
              <a:spcBef>
                <a:spcPts val="0"/>
              </a:spcBef>
              <a:buNone/>
            </a:pPr>
            <a:endParaRPr/>
          </a:p>
          <a:p>
            <a:pPr marL="0" lvl="0" indent="0" rtl="0">
              <a:spcBef>
                <a:spcPts val="0"/>
              </a:spcBef>
              <a:buNone/>
            </a:pPr>
            <a:r>
              <a:rPr lang="en" b="1"/>
              <a:t>Wat</a:t>
            </a:r>
          </a:p>
          <a:p>
            <a:pPr marL="457200" lvl="0" indent="-228600" rtl="0">
              <a:spcBef>
                <a:spcPts val="0"/>
              </a:spcBef>
            </a:pPr>
            <a:r>
              <a:rPr lang="en"/>
              <a:t>In deze meeting bepaalt het </a:t>
            </a:r>
            <a:r>
              <a:rPr lang="en">
                <a:solidFill>
                  <a:schemeClr val="accent2"/>
                </a:solidFill>
              </a:rPr>
              <a:t>team</a:t>
            </a:r>
            <a:r>
              <a:rPr lang="en"/>
              <a:t> samen met de </a:t>
            </a:r>
            <a:r>
              <a:rPr lang="en">
                <a:solidFill>
                  <a:schemeClr val="accent2"/>
                </a:solidFill>
              </a:rPr>
              <a:t>product owner</a:t>
            </a:r>
            <a:r>
              <a:rPr lang="en"/>
              <a:t> aan welke </a:t>
            </a:r>
            <a:r>
              <a:rPr lang="en">
                <a:solidFill>
                  <a:schemeClr val="accent2"/>
                </a:solidFill>
              </a:rPr>
              <a:t>userstories</a:t>
            </a:r>
            <a:r>
              <a:rPr lang="en"/>
              <a:t> van het </a:t>
            </a:r>
            <a:r>
              <a:rPr lang="en">
                <a:solidFill>
                  <a:schemeClr val="accent2"/>
                </a:solidFill>
              </a:rPr>
              <a:t>product backlog</a:t>
            </a:r>
            <a:r>
              <a:rPr lang="en"/>
              <a:t> naar het </a:t>
            </a:r>
            <a:r>
              <a:rPr lang="en">
                <a:solidFill>
                  <a:schemeClr val="accent2"/>
                </a:solidFill>
              </a:rPr>
              <a:t>sprint backlog</a:t>
            </a:r>
            <a:r>
              <a:rPr lang="en"/>
              <a:t> worden verplaatst</a:t>
            </a:r>
          </a:p>
          <a:p>
            <a:pPr marL="0" marR="0" lvl="0" indent="0" algn="l" rtl="0">
              <a:lnSpc>
                <a:spcPct val="100000"/>
              </a:lnSpc>
              <a:spcBef>
                <a:spcPts val="400"/>
              </a:spcBef>
              <a:spcAft>
                <a:spcPts val="0"/>
              </a:spcAft>
              <a:buNone/>
            </a:pPr>
            <a:endParaRPr/>
          </a:p>
          <a:p>
            <a:pPr lvl="0" rtl="0">
              <a:spcBef>
                <a:spcPts val="0"/>
              </a:spcBef>
              <a:buNone/>
            </a:pPr>
            <a:endParaRPr/>
          </a:p>
          <a:p>
            <a:pPr lvl="0" rtl="0">
              <a:spcBef>
                <a:spcPts val="0"/>
              </a:spcBef>
              <a:buNone/>
            </a:pPr>
            <a:endParaRPr/>
          </a:p>
        </p:txBody>
      </p:sp>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Werk voorbereiden in PAD?</a:t>
            </a:r>
          </a:p>
        </p:txBody>
      </p:sp>
      <p:sp>
        <p:nvSpPr>
          <p:cNvPr id="545" name="Shape 545"/>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Elke sprint in scrum begint met een Sprint Planning.</a:t>
            </a:r>
          </a:p>
          <a:p>
            <a:pPr marL="457200" lvl="0" indent="-228600" rtl="0">
              <a:spcBef>
                <a:spcPts val="0"/>
              </a:spcBef>
            </a:pPr>
            <a:r>
              <a:rPr lang="en"/>
              <a:t>In deze meeting tref je alle voorbereidingen voor de </a:t>
            </a:r>
            <a:r>
              <a:rPr lang="en">
                <a:solidFill>
                  <a:schemeClr val="accent2"/>
                </a:solidFill>
              </a:rPr>
              <a:t>sprint</a:t>
            </a:r>
            <a:r>
              <a:rPr lang="en"/>
              <a:t>.</a:t>
            </a:r>
          </a:p>
          <a:p>
            <a:pPr marL="0" lvl="0" indent="0" rtl="0">
              <a:spcBef>
                <a:spcPts val="0"/>
              </a:spcBef>
              <a:buNone/>
            </a:pPr>
            <a:endParaRPr/>
          </a:p>
          <a:p>
            <a:pPr marL="0" lvl="0" indent="0" rtl="0">
              <a:spcBef>
                <a:spcPts val="0"/>
              </a:spcBef>
              <a:buNone/>
            </a:pPr>
            <a:r>
              <a:rPr lang="en" b="1"/>
              <a:t>Wat</a:t>
            </a:r>
          </a:p>
          <a:p>
            <a:pPr marL="457200" lvl="0" indent="-228600" rtl="0">
              <a:spcBef>
                <a:spcPts val="0"/>
              </a:spcBef>
            </a:pPr>
            <a:r>
              <a:rPr lang="en"/>
              <a:t>In deze meeting bepaalt het </a:t>
            </a:r>
            <a:r>
              <a:rPr lang="en">
                <a:solidFill>
                  <a:schemeClr val="accent2"/>
                </a:solidFill>
              </a:rPr>
              <a:t>team</a:t>
            </a:r>
            <a:r>
              <a:rPr lang="en"/>
              <a:t> samen met de </a:t>
            </a:r>
            <a:r>
              <a:rPr lang="en">
                <a:solidFill>
                  <a:schemeClr val="accent2"/>
                </a:solidFill>
              </a:rPr>
              <a:t>product owner</a:t>
            </a:r>
            <a:r>
              <a:rPr lang="en"/>
              <a:t> aan welke </a:t>
            </a:r>
            <a:r>
              <a:rPr lang="en">
                <a:solidFill>
                  <a:schemeClr val="accent2"/>
                </a:solidFill>
              </a:rPr>
              <a:t>userstories</a:t>
            </a:r>
            <a:r>
              <a:rPr lang="en"/>
              <a:t> van het </a:t>
            </a:r>
            <a:r>
              <a:rPr lang="en">
                <a:solidFill>
                  <a:schemeClr val="accent2"/>
                </a:solidFill>
              </a:rPr>
              <a:t>product backlog</a:t>
            </a:r>
            <a:r>
              <a:rPr lang="en"/>
              <a:t> naar het </a:t>
            </a:r>
            <a:r>
              <a:rPr lang="en">
                <a:solidFill>
                  <a:schemeClr val="accent2"/>
                </a:solidFill>
              </a:rPr>
              <a:t>sprint backlog</a:t>
            </a:r>
            <a:r>
              <a:rPr lang="en"/>
              <a:t> worden verplaatst</a:t>
            </a:r>
          </a:p>
          <a:p>
            <a:pPr marL="0" lvl="0" indent="0" rtl="0">
              <a:spcBef>
                <a:spcPts val="0"/>
              </a:spcBef>
              <a:buNone/>
            </a:pPr>
            <a:r>
              <a:rPr lang="en" b="1"/>
              <a:t>Hoe</a:t>
            </a:r>
          </a:p>
          <a:p>
            <a:pPr marL="457200" marR="0" lvl="0" indent="-355600" algn="l" rtl="0">
              <a:lnSpc>
                <a:spcPct val="100000"/>
              </a:lnSpc>
              <a:spcBef>
                <a:spcPts val="400"/>
              </a:spcBef>
              <a:spcAft>
                <a:spcPts val="0"/>
              </a:spcAft>
              <a:buClr>
                <a:srgbClr val="4543E8"/>
              </a:buClr>
              <a:buSzPct val="100000"/>
              <a:buFont typeface="Arial"/>
            </a:pPr>
            <a:r>
              <a:rPr lang="en"/>
              <a:t>In deze meeting bespreekt het team stuk voor stuk alle </a:t>
            </a:r>
            <a:r>
              <a:rPr lang="en">
                <a:solidFill>
                  <a:schemeClr val="accent2"/>
                </a:solidFill>
              </a:rPr>
              <a:t>userstories</a:t>
            </a:r>
            <a:r>
              <a:rPr lang="en"/>
              <a:t> en hoe deze worden aangepakt</a:t>
            </a:r>
          </a:p>
          <a:p>
            <a:pPr lvl="0" rtl="0">
              <a:spcBef>
                <a:spcPts val="0"/>
              </a:spcBef>
              <a:buNone/>
            </a:pPr>
            <a:endParaRPr/>
          </a:p>
          <a:p>
            <a:pPr lvl="0" rtl="0">
              <a:spcBef>
                <a:spcPts val="0"/>
              </a:spcBef>
              <a:buNone/>
            </a:pPr>
            <a:endParaRP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p:cNvPicPr preferRelativeResize="0"/>
          <p:nvPr/>
        </p:nvPicPr>
        <p:blipFill rotWithShape="1">
          <a:blip r:embed="rId3">
            <a:alphaModFix/>
          </a:blip>
          <a:srcRect/>
          <a:stretch/>
        </p:blipFill>
        <p:spPr>
          <a:xfrm>
            <a:off x="-387701" y="-37602"/>
            <a:ext cx="10463227" cy="5231613"/>
          </a:xfrm>
          <a:prstGeom prst="rect">
            <a:avLst/>
          </a:prstGeom>
          <a:noFill/>
          <a:ln>
            <a:noFill/>
          </a:ln>
        </p:spPr>
      </p:pic>
      <p:sp>
        <p:nvSpPr>
          <p:cNvPr id="232" name="Shape 232"/>
          <p:cNvSpPr txBox="1"/>
          <p:nvPr/>
        </p:nvSpPr>
        <p:spPr>
          <a:xfrm>
            <a:off x="329132" y="179765"/>
            <a:ext cx="2026836" cy="6924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5400">
                <a:solidFill>
                  <a:schemeClr val="lt1"/>
                </a:solidFill>
                <a:latin typeface="Arial"/>
                <a:ea typeface="Arial"/>
                <a:cs typeface="Arial"/>
                <a:sym typeface="Arial"/>
              </a:rPr>
              <a:t>Agile</a:t>
            </a:r>
          </a:p>
        </p:txBody>
      </p:sp>
      <p:sp>
        <p:nvSpPr>
          <p:cNvPr id="233" name="Shape 233"/>
          <p:cNvSpPr txBox="1"/>
          <p:nvPr/>
        </p:nvSpPr>
        <p:spPr>
          <a:xfrm>
            <a:off x="1383817" y="872262"/>
            <a:ext cx="4380786" cy="108491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8800">
                <a:solidFill>
                  <a:schemeClr val="lt1"/>
                </a:solidFill>
                <a:latin typeface="Arial"/>
                <a:ea typeface="Arial"/>
                <a:cs typeface="Arial"/>
                <a:sym typeface="Arial"/>
              </a:rPr>
              <a:t>Scrum</a:t>
            </a:r>
          </a:p>
        </p:txBody>
      </p:sp>
      <p:pic>
        <p:nvPicPr>
          <p:cNvPr id="234" name="Shape 234"/>
          <p:cNvPicPr preferRelativeResize="0"/>
          <p:nvPr/>
        </p:nvPicPr>
        <p:blipFill rotWithShape="1">
          <a:blip r:embed="rId4">
            <a:alphaModFix/>
          </a:blip>
          <a:srcRect/>
          <a:stretch/>
        </p:blipFill>
        <p:spPr>
          <a:xfrm>
            <a:off x="6490950" y="3321425"/>
            <a:ext cx="2086500" cy="16967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3000"/>
                                        <p:tgtEl>
                                          <p:spTgt spid="232"/>
                                        </p:tgtEl>
                                        <p:attrNameLst>
                                          <p:attrName>ppt_x</p:attrName>
                                        </p:attrNameLst>
                                      </p:cBhvr>
                                      <p:tavLst>
                                        <p:tav tm="0">
                                          <p:val>
                                            <p:strVal val="#ppt_x-1"/>
                                          </p:val>
                                        </p:tav>
                                        <p:tav tm="100000">
                                          <p:val>
                                            <p:strVal val="#ppt_x"/>
                                          </p:val>
                                        </p:tav>
                                      </p:tavLst>
                                    </p:anim>
                                  </p:childTnLst>
                                </p:cTn>
                              </p:par>
                            </p:childTnLst>
                          </p:cTn>
                        </p:par>
                        <p:par>
                          <p:cTn id="8" fill="hold">
                            <p:stCondLst>
                              <p:cond delay="3000"/>
                            </p:stCondLst>
                            <p:childTnLst>
                              <p:par>
                                <p:cTn id="9" presetID="2" presetClass="entr" presetSubtype="8" fill="hold" nodeType="afterEffect">
                                  <p:stCondLst>
                                    <p:cond delay="0"/>
                                  </p:stCondLst>
                                  <p:childTnLst>
                                    <p:set>
                                      <p:cBhvr>
                                        <p:cTn id="10" dur="1" fill="hold">
                                          <p:stCondLst>
                                            <p:cond delay="0"/>
                                          </p:stCondLst>
                                        </p:cTn>
                                        <p:tgtEl>
                                          <p:spTgt spid="233"/>
                                        </p:tgtEl>
                                        <p:attrNameLst>
                                          <p:attrName>style.visibility</p:attrName>
                                        </p:attrNameLst>
                                      </p:cBhvr>
                                      <p:to>
                                        <p:strVal val="visible"/>
                                      </p:to>
                                    </p:set>
                                    <p:anim calcmode="lin" valueType="num">
                                      <p:cBhvr additive="base">
                                        <p:cTn id="11" dur="3000"/>
                                        <p:tgtEl>
                                          <p:spTgt spid="2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174400" y="535197"/>
            <a:ext cx="8229600" cy="857400"/>
          </a:xfrm>
          <a:prstGeom prst="rect">
            <a:avLst/>
          </a:prstGeom>
          <a:ln w="9525" cap="flat" cmpd="sng">
            <a:solidFill>
              <a:srgbClr val="3FB5C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Sprint Planning - wat</a:t>
            </a:r>
          </a:p>
        </p:txBody>
      </p:sp>
      <p:sp>
        <p:nvSpPr>
          <p:cNvPr id="551" name="Shape 551"/>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500"/>
              </a:spcBef>
              <a:spcAft>
                <a:spcPts val="0"/>
              </a:spcAft>
              <a:buNone/>
            </a:pPr>
            <a:r>
              <a:rPr lang="en" b="1">
                <a:solidFill>
                  <a:schemeClr val="dk2"/>
                </a:solidFill>
              </a:rPr>
              <a:t>Hoeveel userstories?</a:t>
            </a:r>
          </a:p>
          <a:p>
            <a:pPr marL="457200" lvl="0" indent="-228600" rtl="0">
              <a:spcBef>
                <a:spcPts val="500"/>
              </a:spcBef>
              <a:spcAft>
                <a:spcPts val="0"/>
              </a:spcAft>
              <a:buClr>
                <a:schemeClr val="dk2"/>
              </a:buClr>
            </a:pPr>
            <a:r>
              <a:rPr lang="en">
                <a:solidFill>
                  <a:schemeClr val="dk2"/>
                </a:solidFill>
              </a:rPr>
              <a:t>Verplaats van het product backlog de hoogste prioriteit userstories naar het sprint backlog</a:t>
            </a:r>
          </a:p>
          <a:p>
            <a:pPr marL="0" lvl="0" indent="0" rtl="0">
              <a:spcBef>
                <a:spcPts val="500"/>
              </a:spcBef>
              <a:spcAft>
                <a:spcPts val="0"/>
              </a:spcAft>
              <a:buNone/>
            </a:pPr>
            <a:endParaRPr>
              <a:solidFill>
                <a:schemeClr val="dk2"/>
              </a:solidFill>
            </a:endParaRPr>
          </a:p>
          <a:p>
            <a:pPr marL="457200" lvl="0" indent="-228600" rtl="0">
              <a:spcBef>
                <a:spcPts val="500"/>
              </a:spcBef>
              <a:spcAft>
                <a:spcPts val="0"/>
              </a:spcAft>
              <a:buClr>
                <a:schemeClr val="dk2"/>
              </a:buClr>
            </a:pPr>
            <a:r>
              <a:rPr lang="en">
                <a:solidFill>
                  <a:schemeClr val="dk2"/>
                </a:solidFill>
              </a:rPr>
              <a:t>De Product Owner bepaalt de prioriteit, het team bepaalt het aantal</a:t>
            </a:r>
          </a:p>
          <a:p>
            <a:pPr marL="0" lvl="0" indent="0" rtl="0">
              <a:spcBef>
                <a:spcPts val="500"/>
              </a:spcBef>
              <a:spcAft>
                <a:spcPts val="0"/>
              </a:spcAft>
              <a:buNone/>
            </a:pPr>
            <a:endParaRPr>
              <a:solidFill>
                <a:schemeClr val="dk2"/>
              </a:solidFill>
            </a:endParaRPr>
          </a:p>
          <a:p>
            <a:pPr marL="0" lvl="0" indent="0" rtl="0">
              <a:spcBef>
                <a:spcPts val="500"/>
              </a:spcBef>
              <a:spcAft>
                <a:spcPts val="0"/>
              </a:spcAft>
              <a:buNone/>
            </a:pPr>
            <a:endParaRPr>
              <a:solidFill>
                <a:srgbClr val="202B2F"/>
              </a:solidFill>
            </a:endParaRPr>
          </a:p>
          <a:p>
            <a:pPr lvl="0" algn="ctr" rtl="0">
              <a:spcBef>
                <a:spcPts val="500"/>
              </a:spcBef>
              <a:spcAft>
                <a:spcPts val="0"/>
              </a:spcAft>
              <a:buClr>
                <a:schemeClr val="dk1"/>
              </a:buClr>
              <a:buSzPct val="55000"/>
              <a:buFont typeface="Arial"/>
              <a:buNone/>
            </a:pPr>
            <a:endParaRPr/>
          </a:p>
        </p:txBody>
      </p:sp>
    </p:spTree>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174400" y="535197"/>
            <a:ext cx="8229600" cy="857400"/>
          </a:xfrm>
          <a:prstGeom prst="rect">
            <a:avLst/>
          </a:prstGeom>
          <a:ln w="9525" cap="flat" cmpd="sng">
            <a:solidFill>
              <a:srgbClr val="3FB5C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Sprint Planning - wat</a:t>
            </a:r>
          </a:p>
        </p:txBody>
      </p:sp>
      <p:sp>
        <p:nvSpPr>
          <p:cNvPr id="557" name="Shape 557"/>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500"/>
              </a:spcBef>
              <a:spcAft>
                <a:spcPts val="0"/>
              </a:spcAft>
              <a:buNone/>
            </a:pPr>
            <a:r>
              <a:rPr lang="en" b="1">
                <a:solidFill>
                  <a:schemeClr val="dk2"/>
                </a:solidFill>
              </a:rPr>
              <a:t>Hoeveel userstories?</a:t>
            </a:r>
          </a:p>
          <a:p>
            <a:pPr marL="457200" lvl="0" indent="-228600" rtl="0">
              <a:spcBef>
                <a:spcPts val="500"/>
              </a:spcBef>
              <a:spcAft>
                <a:spcPts val="0"/>
              </a:spcAft>
              <a:buClr>
                <a:schemeClr val="dk2"/>
              </a:buClr>
            </a:pPr>
            <a:r>
              <a:rPr lang="en">
                <a:solidFill>
                  <a:schemeClr val="dk2"/>
                </a:solidFill>
              </a:rPr>
              <a:t>Verplaats de hoogste prioriteit userstories van product backlog naar sprint backlog. </a:t>
            </a:r>
          </a:p>
          <a:p>
            <a:pPr marL="457200" lvl="0" indent="-228600" rtl="0">
              <a:spcBef>
                <a:spcPts val="500"/>
              </a:spcBef>
              <a:spcAft>
                <a:spcPts val="0"/>
              </a:spcAft>
              <a:buClr>
                <a:schemeClr val="dk2"/>
              </a:buClr>
            </a:pPr>
            <a:r>
              <a:rPr lang="en">
                <a:solidFill>
                  <a:schemeClr val="dk2"/>
                </a:solidFill>
              </a:rPr>
              <a:t>De product owner bepaalt de prioriteit, het team bepaalt het aantal</a:t>
            </a:r>
          </a:p>
          <a:p>
            <a:pPr marL="0" lvl="0" indent="0" rtl="0">
              <a:spcBef>
                <a:spcPts val="500"/>
              </a:spcBef>
              <a:spcAft>
                <a:spcPts val="0"/>
              </a:spcAft>
              <a:buNone/>
            </a:pPr>
            <a:endParaRPr>
              <a:solidFill>
                <a:schemeClr val="dk2"/>
              </a:solidFill>
            </a:endParaRPr>
          </a:p>
          <a:p>
            <a:pPr marL="0" lvl="0" indent="0" rtl="0">
              <a:spcBef>
                <a:spcPts val="500"/>
              </a:spcBef>
              <a:spcAft>
                <a:spcPts val="0"/>
              </a:spcAft>
              <a:buNone/>
            </a:pPr>
            <a:r>
              <a:rPr lang="en" b="1">
                <a:solidFill>
                  <a:schemeClr val="dk2"/>
                </a:solidFill>
              </a:rPr>
              <a:t>Hoeveel kan het team aan?</a:t>
            </a:r>
          </a:p>
          <a:p>
            <a:pPr marL="457200" lvl="0" indent="-228600" rtl="0">
              <a:spcBef>
                <a:spcPts val="500"/>
              </a:spcBef>
              <a:spcAft>
                <a:spcPts val="0"/>
              </a:spcAft>
              <a:buClr>
                <a:schemeClr val="dk2"/>
              </a:buClr>
            </a:pPr>
            <a:r>
              <a:rPr lang="en">
                <a:solidFill>
                  <a:schemeClr val="dk2"/>
                </a:solidFill>
              </a:rPr>
              <a:t>Estimations (planning poker)</a:t>
            </a:r>
          </a:p>
          <a:p>
            <a:pPr marL="457200" lvl="0" indent="-228600" rtl="0">
              <a:spcBef>
                <a:spcPts val="500"/>
              </a:spcBef>
              <a:spcAft>
                <a:spcPts val="0"/>
              </a:spcAft>
              <a:buClr>
                <a:schemeClr val="dk2"/>
              </a:buClr>
            </a:pPr>
            <a:r>
              <a:rPr lang="en">
                <a:solidFill>
                  <a:schemeClr val="dk2"/>
                </a:solidFill>
              </a:rPr>
              <a:t>Yesterdays weather; op basis van ervaring</a:t>
            </a:r>
          </a:p>
          <a:p>
            <a:pPr marL="0" lvl="0" indent="0" rtl="0">
              <a:spcBef>
                <a:spcPts val="500"/>
              </a:spcBef>
              <a:spcAft>
                <a:spcPts val="0"/>
              </a:spcAft>
              <a:buNone/>
            </a:pPr>
            <a:endParaRPr>
              <a:solidFill>
                <a:srgbClr val="202B2F"/>
              </a:solidFill>
            </a:endParaRPr>
          </a:p>
          <a:p>
            <a:pPr lvl="0" algn="ctr" rtl="0">
              <a:spcBef>
                <a:spcPts val="500"/>
              </a:spcBef>
              <a:spcAft>
                <a:spcPts val="0"/>
              </a:spcAft>
              <a:buClr>
                <a:schemeClr val="dk1"/>
              </a:buClr>
              <a:buSzPct val="55000"/>
              <a:buFont typeface="Arial"/>
              <a:buNone/>
            </a:pPr>
            <a:endParaRPr/>
          </a:p>
        </p:txBody>
      </p:sp>
    </p:spTree>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Sprint planning - hoe</a:t>
            </a:r>
          </a:p>
        </p:txBody>
      </p:sp>
      <p:sp>
        <p:nvSpPr>
          <p:cNvPr id="563" name="Shape 563"/>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500"/>
              </a:spcBef>
              <a:spcAft>
                <a:spcPts val="0"/>
              </a:spcAft>
              <a:buNone/>
            </a:pPr>
            <a:r>
              <a:rPr lang="en" b="1">
                <a:solidFill>
                  <a:schemeClr val="dk2"/>
                </a:solidFill>
              </a:rPr>
              <a:t>Bespreek per userstory</a:t>
            </a:r>
          </a:p>
          <a:p>
            <a:pPr marL="457200" lvl="0" indent="-355600" rtl="0">
              <a:spcBef>
                <a:spcPts val="500"/>
              </a:spcBef>
              <a:spcAft>
                <a:spcPts val="0"/>
              </a:spcAft>
              <a:buClr>
                <a:schemeClr val="dk2"/>
              </a:buClr>
              <a:buSzPct val="100000"/>
              <a:buAutoNum type="arabicPeriod"/>
            </a:pPr>
            <a:r>
              <a:rPr lang="en">
                <a:solidFill>
                  <a:schemeClr val="dk2"/>
                </a:solidFill>
              </a:rPr>
              <a:t>Uit welke taken bestaat de userstory?</a:t>
            </a:r>
          </a:p>
          <a:p>
            <a:pPr marL="457200" lvl="0" indent="-355600" rtl="0">
              <a:spcBef>
                <a:spcPts val="500"/>
              </a:spcBef>
              <a:spcAft>
                <a:spcPts val="0"/>
              </a:spcAft>
              <a:buClr>
                <a:schemeClr val="dk2"/>
              </a:buClr>
              <a:buSzPct val="100000"/>
              <a:buAutoNum type="arabicPeriod"/>
            </a:pPr>
            <a:r>
              <a:rPr lang="en">
                <a:solidFill>
                  <a:schemeClr val="dk2"/>
                </a:solidFill>
              </a:rPr>
              <a:t>Wat is de beste en meest effectieve manier om deze taken zo goed mogelijk uit te voeren?</a:t>
            </a:r>
          </a:p>
          <a:p>
            <a:pPr marL="0" lvl="0" indent="0" rtl="0">
              <a:spcBef>
                <a:spcPts val="500"/>
              </a:spcBef>
              <a:spcAft>
                <a:spcPts val="0"/>
              </a:spcAft>
              <a:buNone/>
            </a:pPr>
            <a:endParaRPr>
              <a:solidFill>
                <a:schemeClr val="dk2"/>
              </a:solidFill>
            </a:endParaRPr>
          </a:p>
          <a:p>
            <a:pPr marL="0" lvl="0" indent="0" algn="ctr" rtl="0">
              <a:spcBef>
                <a:spcPts val="500"/>
              </a:spcBef>
              <a:spcAft>
                <a:spcPts val="0"/>
              </a:spcAft>
              <a:buNone/>
            </a:pPr>
            <a:endParaRPr>
              <a:solidFill>
                <a:schemeClr val="accent2"/>
              </a:solidFill>
            </a:endParaRPr>
          </a:p>
          <a:p>
            <a:pPr lvl="0" algn="ctr" rtl="0">
              <a:spcBef>
                <a:spcPts val="500"/>
              </a:spcBef>
              <a:spcAft>
                <a:spcPts val="0"/>
              </a:spcAft>
              <a:buClr>
                <a:schemeClr val="dk1"/>
              </a:buClr>
              <a:buSzPct val="55000"/>
              <a:buFont typeface="Arial"/>
              <a:buNone/>
            </a:pPr>
            <a:endParaRPr/>
          </a:p>
          <a:p>
            <a:pPr lvl="0" rtl="0">
              <a:spcBef>
                <a:spcPts val="0"/>
              </a:spcBef>
              <a:buNone/>
            </a:pPr>
            <a:endParaRPr/>
          </a:p>
        </p:txBody>
      </p:sp>
    </p:spTree>
  </p:cSld>
  <p:clrMapOvr>
    <a:masterClrMapping/>
  </p:clrMapOvr>
  <p:transition xmlns:p14="http://schemas.microsoft.com/office/powerpoint/2010/mai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Sprint planning - hoe</a:t>
            </a:r>
          </a:p>
        </p:txBody>
      </p:sp>
      <p:sp>
        <p:nvSpPr>
          <p:cNvPr id="569" name="Shape 569"/>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500"/>
              </a:spcBef>
              <a:spcAft>
                <a:spcPts val="0"/>
              </a:spcAft>
              <a:buNone/>
            </a:pPr>
            <a:r>
              <a:rPr lang="en" b="1">
                <a:solidFill>
                  <a:schemeClr val="dk2"/>
                </a:solidFill>
              </a:rPr>
              <a:t>Bespreek per userstory</a:t>
            </a:r>
          </a:p>
          <a:p>
            <a:pPr marL="457200" lvl="0" indent="-355600" rtl="0">
              <a:spcBef>
                <a:spcPts val="500"/>
              </a:spcBef>
              <a:spcAft>
                <a:spcPts val="0"/>
              </a:spcAft>
              <a:buClr>
                <a:schemeClr val="dk2"/>
              </a:buClr>
              <a:buSzPct val="100000"/>
              <a:buAutoNum type="arabicPeriod"/>
            </a:pPr>
            <a:r>
              <a:rPr lang="en">
                <a:solidFill>
                  <a:schemeClr val="dk2"/>
                </a:solidFill>
              </a:rPr>
              <a:t>Uit welke taken bestaat de userstory?</a:t>
            </a:r>
          </a:p>
          <a:p>
            <a:pPr marL="457200" lvl="0" indent="-355600" rtl="0">
              <a:spcBef>
                <a:spcPts val="500"/>
              </a:spcBef>
              <a:spcAft>
                <a:spcPts val="0"/>
              </a:spcAft>
              <a:buClr>
                <a:schemeClr val="dk2"/>
              </a:buClr>
              <a:buSzPct val="100000"/>
              <a:buAutoNum type="arabicPeriod"/>
            </a:pPr>
            <a:r>
              <a:rPr lang="en">
                <a:solidFill>
                  <a:schemeClr val="dk2"/>
                </a:solidFill>
              </a:rPr>
              <a:t>Wat is de beste  en meest effectieve manier om deze taken zo goed mogelijk uit te voeren?</a:t>
            </a:r>
          </a:p>
          <a:p>
            <a:pPr marL="0" lvl="0" indent="0" rtl="0">
              <a:spcBef>
                <a:spcPts val="500"/>
              </a:spcBef>
              <a:spcAft>
                <a:spcPts val="0"/>
              </a:spcAft>
              <a:buNone/>
            </a:pPr>
            <a:endParaRPr>
              <a:solidFill>
                <a:schemeClr val="dk2"/>
              </a:solidFill>
            </a:endParaRPr>
          </a:p>
          <a:p>
            <a:pPr marL="0" lvl="0" indent="0" algn="ctr" rtl="0">
              <a:spcBef>
                <a:spcPts val="500"/>
              </a:spcBef>
              <a:spcAft>
                <a:spcPts val="0"/>
              </a:spcAft>
              <a:buNone/>
            </a:pPr>
            <a:r>
              <a:rPr lang="en">
                <a:solidFill>
                  <a:schemeClr val="accent2"/>
                </a:solidFill>
              </a:rPr>
              <a:t>Op deze manier kunnen mensen met minder expertise </a:t>
            </a:r>
          </a:p>
          <a:p>
            <a:pPr marL="0" lvl="0" indent="0" algn="ctr" rtl="0">
              <a:spcBef>
                <a:spcPts val="500"/>
              </a:spcBef>
              <a:spcAft>
                <a:spcPts val="0"/>
              </a:spcAft>
              <a:buNone/>
            </a:pPr>
            <a:r>
              <a:rPr lang="en">
                <a:solidFill>
                  <a:schemeClr val="accent2"/>
                </a:solidFill>
              </a:rPr>
              <a:t>ook complexe taken oppakken</a:t>
            </a:r>
          </a:p>
          <a:p>
            <a:pPr lvl="0" algn="ctr" rtl="0">
              <a:spcBef>
                <a:spcPts val="500"/>
              </a:spcBef>
              <a:spcAft>
                <a:spcPts val="0"/>
              </a:spcAft>
              <a:buClr>
                <a:schemeClr val="dk1"/>
              </a:buClr>
              <a:buSzPct val="55000"/>
              <a:buFont typeface="Arial"/>
              <a:buNone/>
            </a:pPr>
            <a:endParaRPr/>
          </a:p>
          <a:p>
            <a:pPr lvl="0" rtl="0">
              <a:spcBef>
                <a:spcPts val="0"/>
              </a:spcBef>
              <a:buNone/>
            </a:pPr>
            <a:endParaRPr/>
          </a:p>
        </p:txBody>
      </p:sp>
    </p:spTree>
  </p:cSld>
  <p:clrMapOvr>
    <a:masterClrMapping/>
  </p:clrMapOvr>
  <p:transition xmlns:p14="http://schemas.microsoft.com/office/powerpoint/2010/mai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Shape 574"/>
          <p:cNvPicPr preferRelativeResize="0"/>
          <p:nvPr/>
        </p:nvPicPr>
        <p:blipFill>
          <a:blip r:embed="rId3">
            <a:alphaModFix/>
          </a:blip>
          <a:stretch>
            <a:fillRect/>
          </a:stretch>
        </p:blipFill>
        <p:spPr>
          <a:xfrm>
            <a:off x="455975" y="1487700"/>
            <a:ext cx="6477000" cy="3524250"/>
          </a:xfrm>
          <a:prstGeom prst="rect">
            <a:avLst/>
          </a:prstGeom>
          <a:noFill/>
          <a:ln>
            <a:noFill/>
          </a:ln>
        </p:spPr>
      </p:pic>
      <p:sp>
        <p:nvSpPr>
          <p:cNvPr id="575" name="Shape 575"/>
          <p:cNvSpPr txBox="1">
            <a:spLocks noGrp="1"/>
          </p:cNvSpPr>
          <p:nvPr>
            <p:ph type="ctrTitle" idx="4294967295"/>
          </p:nvPr>
        </p:nvSpPr>
        <p:spPr>
          <a:xfrm>
            <a:off x="360000" y="867044"/>
            <a:ext cx="7772400" cy="1102500"/>
          </a:xfrm>
          <a:prstGeom prst="rect">
            <a:avLst/>
          </a:prstGeom>
        </p:spPr>
        <p:txBody>
          <a:bodyPr lIns="91425" tIns="91425" rIns="91425" bIns="91425" anchor="t" anchorCtr="0">
            <a:noAutofit/>
          </a:bodyPr>
          <a:lstStyle/>
          <a:p>
            <a:pPr lvl="0" rtl="0">
              <a:spcBef>
                <a:spcPts val="0"/>
              </a:spcBef>
              <a:buNone/>
            </a:pPr>
            <a:r>
              <a:rPr lang="en">
                <a:solidFill>
                  <a:srgbClr val="FFFFFF"/>
                </a:solidFill>
              </a:rPr>
              <a:t>Waarom Sprint planning?</a:t>
            </a:r>
          </a:p>
        </p:txBody>
      </p:sp>
    </p:spTree>
  </p:cSld>
  <p:clrMapOvr>
    <a:masterClrMapping/>
  </p:clrMapOvr>
  <p:transition xmlns:p14="http://schemas.microsoft.com/office/powerpoint/2010/mai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Waarom Backlog Grooming?</a:t>
            </a:r>
          </a:p>
        </p:txBody>
      </p:sp>
      <p:sp>
        <p:nvSpPr>
          <p:cNvPr id="581" name="Shape 581"/>
          <p:cNvSpPr txBox="1">
            <a:spLocks noGrp="1"/>
          </p:cNvSpPr>
          <p:nvPr>
            <p:ph type="subTitle" idx="1"/>
          </p:nvPr>
        </p:nvSpPr>
        <p:spPr>
          <a:xfrm>
            <a:off x="360595" y="1969562"/>
            <a:ext cx="7771800" cy="706200"/>
          </a:xfrm>
          <a:prstGeom prst="rect">
            <a:avLst/>
          </a:prstGeom>
        </p:spPr>
        <p:txBody>
          <a:bodyPr lIns="91425" tIns="91425" rIns="91425" bIns="91425" anchor="t" anchorCtr="0">
            <a:noAutofit/>
          </a:bodyPr>
          <a:lstStyle/>
          <a:p>
            <a:pPr lvl="0" rtl="0">
              <a:spcBef>
                <a:spcPts val="0"/>
              </a:spcBef>
              <a:buNone/>
            </a:pPr>
            <a:r>
              <a:rPr lang="en"/>
              <a:t>Om het product backlog klaar te maken voor de sprint planning </a:t>
            </a:r>
          </a:p>
        </p:txBody>
      </p:sp>
    </p:spTree>
  </p:cSld>
  <p:clrMapOvr>
    <a:masterClrMapping/>
  </p:clrMapOvr>
  <p:transition xmlns:p14="http://schemas.microsoft.com/office/powerpoint/2010/mai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Backlog Grooming</a:t>
            </a:r>
          </a:p>
        </p:txBody>
      </p:sp>
      <p:pic>
        <p:nvPicPr>
          <p:cNvPr id="587" name="Shape 587"/>
          <p:cNvPicPr preferRelativeResize="0"/>
          <p:nvPr/>
        </p:nvPicPr>
        <p:blipFill rotWithShape="1">
          <a:blip r:embed="rId3">
            <a:alphaModFix/>
          </a:blip>
          <a:srcRect/>
          <a:stretch/>
        </p:blipFill>
        <p:spPr>
          <a:xfrm>
            <a:off x="3855550" y="453493"/>
            <a:ext cx="5197799" cy="3180599"/>
          </a:xfrm>
          <a:prstGeom prst="rect">
            <a:avLst/>
          </a:prstGeom>
          <a:noFill/>
          <a:ln>
            <a:noFill/>
          </a:ln>
        </p:spPr>
      </p:pic>
      <p:cxnSp>
        <p:nvCxnSpPr>
          <p:cNvPr id="588" name="Shape 588"/>
          <p:cNvCxnSpPr/>
          <p:nvPr/>
        </p:nvCxnSpPr>
        <p:spPr>
          <a:xfrm flipH="1">
            <a:off x="5128250" y="78350"/>
            <a:ext cx="665099" cy="1235100"/>
          </a:xfrm>
          <a:prstGeom prst="straightConnector1">
            <a:avLst/>
          </a:prstGeom>
          <a:noFill/>
          <a:ln w="127000" cap="flat" cmpd="sng">
            <a:solidFill>
              <a:schemeClr val="accent2"/>
            </a:solidFill>
            <a:prstDash val="solid"/>
            <a:round/>
            <a:headEnd type="none" w="med" len="med"/>
            <a:tailEnd type="triangle" w="lg" len="lg"/>
          </a:ln>
        </p:spPr>
      </p:cxnSp>
      <p:sp>
        <p:nvSpPr>
          <p:cNvPr id="589" name="Shape 589"/>
          <p:cNvSpPr txBox="1">
            <a:spLocks noGrp="1"/>
          </p:cNvSpPr>
          <p:nvPr>
            <p:ph type="body" idx="1"/>
          </p:nvPr>
        </p:nvSpPr>
        <p:spPr>
          <a:xfrm>
            <a:off x="174400" y="2616875"/>
            <a:ext cx="8415299" cy="2204399"/>
          </a:xfrm>
          <a:prstGeom prst="rect">
            <a:avLst/>
          </a:prstGeom>
        </p:spPr>
        <p:txBody>
          <a:bodyPr lIns="91425" tIns="91425" rIns="91425" bIns="91425" anchor="t" anchorCtr="0">
            <a:noAutofit/>
          </a:bodyPr>
          <a:lstStyle/>
          <a:p>
            <a:pPr marL="0" marR="0" lvl="0" indent="0" algn="ctr" rtl="0">
              <a:lnSpc>
                <a:spcPct val="100000"/>
              </a:lnSpc>
              <a:spcBef>
                <a:spcPts val="400"/>
              </a:spcBef>
              <a:spcAft>
                <a:spcPts val="0"/>
              </a:spcAft>
              <a:buNone/>
            </a:pPr>
            <a:endParaRPr>
              <a:solidFill>
                <a:schemeClr val="accent2"/>
              </a:solidFill>
            </a:endParaRPr>
          </a:p>
          <a:p>
            <a:pPr marL="0" marR="0" lvl="0" indent="0" algn="ctr" rtl="0">
              <a:lnSpc>
                <a:spcPct val="100000"/>
              </a:lnSpc>
              <a:spcBef>
                <a:spcPts val="400"/>
              </a:spcBef>
              <a:spcAft>
                <a:spcPts val="0"/>
              </a:spcAft>
              <a:buNone/>
            </a:pPr>
            <a:r>
              <a:rPr lang="en">
                <a:solidFill>
                  <a:schemeClr val="accent2"/>
                </a:solidFill>
              </a:rPr>
              <a:t>De Sprint Planning kan alleen plaatsvinden </a:t>
            </a:r>
          </a:p>
          <a:p>
            <a:pPr marL="0" marR="0" lvl="0" indent="0" algn="ctr" rtl="0">
              <a:lnSpc>
                <a:spcPct val="100000"/>
              </a:lnSpc>
              <a:spcBef>
                <a:spcPts val="400"/>
              </a:spcBef>
              <a:spcAft>
                <a:spcPts val="0"/>
              </a:spcAft>
              <a:buNone/>
            </a:pPr>
            <a:r>
              <a:rPr lang="en">
                <a:solidFill>
                  <a:schemeClr val="accent2"/>
                </a:solidFill>
              </a:rPr>
              <a:t>als het Product Backlog up to date is!</a:t>
            </a:r>
          </a:p>
          <a:p>
            <a:pPr marL="0" marR="0" lvl="0" indent="0" algn="ctr" rtl="0">
              <a:lnSpc>
                <a:spcPct val="100000"/>
              </a:lnSpc>
              <a:spcBef>
                <a:spcPts val="400"/>
              </a:spcBef>
              <a:spcAft>
                <a:spcPts val="0"/>
              </a:spcAft>
              <a:buNone/>
            </a:pPr>
            <a:endParaRPr>
              <a:solidFill>
                <a:schemeClr val="accent2"/>
              </a:solidFill>
            </a:endParaRPr>
          </a:p>
          <a:p>
            <a:pPr marL="0" marR="0" lvl="0" indent="0" algn="ctr" rtl="0">
              <a:lnSpc>
                <a:spcPct val="100000"/>
              </a:lnSpc>
              <a:spcBef>
                <a:spcPts val="400"/>
              </a:spcBef>
              <a:spcAft>
                <a:spcPts val="0"/>
              </a:spcAft>
              <a:buNone/>
            </a:pPr>
            <a:r>
              <a:rPr lang="en">
                <a:solidFill>
                  <a:schemeClr val="accent1"/>
                </a:solidFill>
              </a:rPr>
              <a:t>Backog grooming = het up to date houden van het Product Backlog</a:t>
            </a:r>
          </a:p>
          <a:p>
            <a:pPr marL="0" marR="0" lvl="0" indent="0" algn="l" rtl="0">
              <a:lnSpc>
                <a:spcPct val="100000"/>
              </a:lnSpc>
              <a:spcBef>
                <a:spcPts val="400"/>
              </a:spcBef>
              <a:spcAft>
                <a:spcPts val="0"/>
              </a:spcAft>
              <a:buNone/>
            </a:pPr>
            <a:endParaRPr>
              <a:solidFill>
                <a:schemeClr val="dk2"/>
              </a:solidFill>
            </a:endParaRPr>
          </a:p>
          <a:p>
            <a:pPr marL="0" marR="0" lvl="0" indent="0" algn="l" rtl="0">
              <a:lnSpc>
                <a:spcPct val="100000"/>
              </a:lnSpc>
              <a:spcBef>
                <a:spcPts val="400"/>
              </a:spcBef>
              <a:spcAft>
                <a:spcPts val="0"/>
              </a:spcAft>
              <a:buNone/>
            </a:pPr>
            <a:endParaRPr>
              <a:solidFill>
                <a:schemeClr val="dk2"/>
              </a:solidFill>
            </a:endParaRPr>
          </a:p>
        </p:txBody>
      </p:sp>
    </p:spTree>
  </p:cSld>
  <p:clrMapOvr>
    <a:masterClrMapping/>
  </p:clrMapOvr>
  <p:transition xmlns:p14="http://schemas.microsoft.com/office/powerpoint/2010/mai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title"/>
          </p:nvPr>
        </p:nvSpPr>
        <p:spPr>
          <a:xfrm>
            <a:off x="174400" y="535200"/>
            <a:ext cx="8865599" cy="857400"/>
          </a:xfrm>
          <a:prstGeom prst="rect">
            <a:avLst/>
          </a:prstGeom>
        </p:spPr>
        <p:txBody>
          <a:bodyPr lIns="91425" tIns="91425" rIns="91425" bIns="91425" anchor="ctr" anchorCtr="0">
            <a:noAutofit/>
          </a:bodyPr>
          <a:lstStyle/>
          <a:p>
            <a:pPr lvl="0" rtl="0">
              <a:spcBef>
                <a:spcPts val="0"/>
              </a:spcBef>
              <a:buNone/>
            </a:pPr>
            <a:r>
              <a:rPr lang="en" b="1"/>
              <a:t>Wat maakt een product Backlog up to date?</a:t>
            </a:r>
          </a:p>
        </p:txBody>
      </p:sp>
      <p:sp>
        <p:nvSpPr>
          <p:cNvPr id="595" name="Shape 595"/>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457200" lvl="0" indent="-228600" rtl="0">
              <a:spcBef>
                <a:spcPts val="0"/>
              </a:spcBef>
              <a:buClr>
                <a:schemeClr val="dk2"/>
              </a:buClr>
            </a:pPr>
            <a:r>
              <a:rPr lang="en">
                <a:solidFill>
                  <a:schemeClr val="dk2"/>
                </a:solidFill>
              </a:rPr>
              <a:t>Er zijn genoeg userstories</a:t>
            </a:r>
          </a:p>
          <a:p>
            <a:pPr marL="457200" lvl="0" indent="-228600" rtl="0">
              <a:spcBef>
                <a:spcPts val="0"/>
              </a:spcBef>
              <a:buClr>
                <a:schemeClr val="dk2"/>
              </a:buClr>
            </a:pPr>
            <a:r>
              <a:rPr lang="en">
                <a:solidFill>
                  <a:schemeClr val="dk2"/>
                </a:solidFill>
              </a:rPr>
              <a:t>De userstories zijn goed opgeschreven</a:t>
            </a:r>
          </a:p>
          <a:p>
            <a:pPr marL="457200" lvl="0" indent="-228600" rtl="0">
              <a:spcBef>
                <a:spcPts val="0"/>
              </a:spcBef>
              <a:buClr>
                <a:schemeClr val="dk2"/>
              </a:buClr>
            </a:pPr>
            <a:r>
              <a:rPr lang="en">
                <a:solidFill>
                  <a:schemeClr val="dk2"/>
                </a:solidFill>
              </a:rPr>
              <a:t>De userstories hebben storypoints</a:t>
            </a:r>
          </a:p>
          <a:p>
            <a:pPr marL="457200" lvl="0" indent="-228600" rtl="0">
              <a:spcBef>
                <a:spcPts val="0"/>
              </a:spcBef>
              <a:buClr>
                <a:schemeClr val="dk2"/>
              </a:buClr>
            </a:pPr>
            <a:r>
              <a:rPr lang="en">
                <a:solidFill>
                  <a:schemeClr val="dk2"/>
                </a:solidFill>
              </a:rPr>
              <a:t>De userstories staan in prioriteit</a:t>
            </a:r>
          </a:p>
          <a:p>
            <a:pPr marL="457200" lvl="0" indent="-228600" rtl="0">
              <a:spcBef>
                <a:spcPts val="0"/>
              </a:spcBef>
              <a:buClr>
                <a:schemeClr val="dk2"/>
              </a:buClr>
            </a:pPr>
            <a:r>
              <a:rPr lang="en">
                <a:solidFill>
                  <a:schemeClr val="dk2"/>
                </a:solidFill>
              </a:rPr>
              <a:t>De userstories hebben een Definition of Done</a:t>
            </a:r>
          </a:p>
          <a:p>
            <a:pPr marL="0" lvl="0" indent="0" rtl="0">
              <a:spcBef>
                <a:spcPts val="0"/>
              </a:spcBef>
              <a:buNone/>
            </a:pPr>
            <a:endParaRPr>
              <a:solidFill>
                <a:schemeClr val="dk2"/>
              </a:solidFill>
            </a:endParaRPr>
          </a:p>
          <a:p>
            <a:pPr marL="457200" lvl="0" indent="-228600" rtl="0">
              <a:spcBef>
                <a:spcPts val="0"/>
              </a:spcBef>
              <a:buClr>
                <a:schemeClr val="accent2"/>
              </a:buClr>
            </a:pPr>
            <a:r>
              <a:rPr lang="en">
                <a:solidFill>
                  <a:schemeClr val="accent2"/>
                </a:solidFill>
              </a:rPr>
              <a:t>Meer details in het volgende hoorcollege</a:t>
            </a:r>
          </a:p>
        </p:txBody>
      </p:sp>
    </p:spTree>
  </p:cSld>
  <p:clrMapOvr>
    <a:masterClrMapping/>
  </p:clrMapOvr>
  <p:transition xmlns:p14="http://schemas.microsoft.com/office/powerpoint/2010/mai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Backlog Grooming Details</a:t>
            </a:r>
          </a:p>
        </p:txBody>
      </p:sp>
      <p:sp>
        <p:nvSpPr>
          <p:cNvPr id="601" name="Shape 601"/>
          <p:cNvSpPr txBox="1">
            <a:spLocks noGrp="1"/>
          </p:cNvSpPr>
          <p:nvPr>
            <p:ph type="body" idx="1"/>
          </p:nvPr>
        </p:nvSpPr>
        <p:spPr>
          <a:xfrm>
            <a:off x="174400" y="1565125"/>
            <a:ext cx="8415299" cy="3531000"/>
          </a:xfrm>
          <a:prstGeom prst="rect">
            <a:avLst/>
          </a:prstGeom>
        </p:spPr>
        <p:txBody>
          <a:bodyPr lIns="91425" tIns="91425" rIns="91425" bIns="91425" anchor="t" anchorCtr="0">
            <a:noAutofit/>
          </a:bodyPr>
          <a:lstStyle/>
          <a:p>
            <a:pPr marL="0" lvl="0" indent="0" algn="ctr" rtl="0">
              <a:spcBef>
                <a:spcPts val="0"/>
              </a:spcBef>
              <a:buNone/>
            </a:pPr>
            <a:r>
              <a:rPr lang="en">
                <a:solidFill>
                  <a:schemeClr val="accent2"/>
                </a:solidFill>
              </a:rPr>
              <a:t>Activiteit &gt; Bijeenkomst</a:t>
            </a:r>
          </a:p>
          <a:p>
            <a:pPr lvl="0" rtl="0">
              <a:spcBef>
                <a:spcPts val="0"/>
              </a:spcBef>
              <a:buNone/>
            </a:pPr>
            <a:endParaRPr/>
          </a:p>
          <a:p>
            <a:pPr lvl="0" rtl="0">
              <a:spcBef>
                <a:spcPts val="0"/>
              </a:spcBef>
              <a:buNone/>
            </a:pPr>
            <a:r>
              <a:rPr lang="en" b="1"/>
              <a:t>Wanneer?</a:t>
            </a:r>
          </a:p>
          <a:p>
            <a:pPr marL="457200" lvl="0" indent="-228600" rtl="0">
              <a:spcBef>
                <a:spcPts val="0"/>
              </a:spcBef>
            </a:pPr>
            <a:r>
              <a:rPr lang="en"/>
              <a:t>Deze activiteit voer je meerdere malen uit gedurende de sprint.</a:t>
            </a:r>
          </a:p>
          <a:p>
            <a:pPr lvl="0" rtl="0">
              <a:spcBef>
                <a:spcPts val="0"/>
              </a:spcBef>
              <a:buNone/>
            </a:pPr>
            <a:endParaRPr/>
          </a:p>
          <a:p>
            <a:pPr lvl="0" rtl="0">
              <a:spcBef>
                <a:spcPts val="0"/>
              </a:spcBef>
              <a:buNone/>
            </a:pPr>
            <a:r>
              <a:rPr lang="en" b="1"/>
              <a:t>Wie?</a:t>
            </a:r>
          </a:p>
          <a:p>
            <a:pPr marL="457200" lvl="0" indent="-228600" rtl="0">
              <a:spcBef>
                <a:spcPts val="0"/>
              </a:spcBef>
            </a:pPr>
            <a:r>
              <a:rPr lang="en"/>
              <a:t>Elk teamlid steekt ongeveer 10% van zijn totale projecturen in Backlog Grooming </a:t>
            </a:r>
          </a:p>
          <a:p>
            <a:pPr marL="457200" lvl="0" indent="-228600" rtl="0">
              <a:spcBef>
                <a:spcPts val="0"/>
              </a:spcBef>
            </a:pPr>
            <a:r>
              <a:rPr lang="en" i="1"/>
              <a:t>6 uur gewerkt? ± 30 minuten backlog grooming!</a:t>
            </a:r>
          </a:p>
          <a:p>
            <a:pPr lvl="0" rtl="0">
              <a:spcBef>
                <a:spcPts val="0"/>
              </a:spcBef>
              <a:buNone/>
            </a:pPr>
            <a:endParaRPr/>
          </a:p>
          <a:p>
            <a:pPr lvl="0" rtl="0">
              <a:spcBef>
                <a:spcPts val="0"/>
              </a:spcBef>
              <a:buNone/>
            </a:pPr>
            <a:endParaRPr/>
          </a:p>
        </p:txBody>
      </p:sp>
    </p:spTree>
  </p:cSld>
  <p:clrMapOvr>
    <a:masterClrMapping/>
  </p:clrMapOvr>
  <p:transition xmlns:p14="http://schemas.microsoft.com/office/powerpoint/2010/mai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60000" y="3496960"/>
            <a:ext cx="8424000" cy="857400"/>
          </a:xfrm>
          <a:prstGeom prst="rect">
            <a:avLst/>
          </a:prstGeom>
        </p:spPr>
        <p:txBody>
          <a:bodyPr lIns="91425" tIns="91425" rIns="91425" bIns="91425" anchor="ctr" anchorCtr="0">
            <a:noAutofit/>
          </a:bodyPr>
          <a:lstStyle/>
          <a:p>
            <a:pPr lvl="0" rtl="0">
              <a:spcBef>
                <a:spcPts val="0"/>
              </a:spcBef>
              <a:buNone/>
            </a:pPr>
            <a:r>
              <a:rPr lang="en" b="1"/>
              <a:t>Backlog Grooming</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201000" y="265501"/>
            <a:ext cx="8229600" cy="4560600"/>
          </a:xfrm>
          <a:prstGeom prst="rect">
            <a:avLst/>
          </a:prstGeom>
        </p:spPr>
        <p:txBody>
          <a:bodyPr lIns="91425" tIns="91425" rIns="91425" bIns="91425" anchor="ctr" anchorCtr="0">
            <a:noAutofit/>
          </a:bodyPr>
          <a:lstStyle/>
          <a:p>
            <a:pPr lvl="0" algn="ctr">
              <a:spcBef>
                <a:spcPts val="0"/>
              </a:spcBef>
              <a:buNone/>
            </a:pPr>
            <a:r>
              <a:rPr lang="en" sz="19200"/>
              <a:t>Stel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a:t>Overzicht</a:t>
            </a:r>
          </a:p>
        </p:txBody>
      </p:sp>
      <p:sp>
        <p:nvSpPr>
          <p:cNvPr id="612" name="Shape 612"/>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t>Product owner</a:t>
            </a:r>
          </a:p>
          <a:p>
            <a:pPr lvl="0" rtl="0">
              <a:spcBef>
                <a:spcPts val="0"/>
              </a:spcBef>
              <a:buNone/>
            </a:pPr>
            <a:r>
              <a:rPr lang="en" sz="1400"/>
              <a:t>Team member</a:t>
            </a:r>
          </a:p>
          <a:p>
            <a:pPr lvl="0" rtl="0">
              <a:spcBef>
                <a:spcPts val="0"/>
              </a:spcBef>
              <a:buNone/>
            </a:pPr>
            <a:r>
              <a:rPr lang="en" sz="1400">
                <a:solidFill>
                  <a:srgbClr val="4441E7"/>
                </a:solidFill>
              </a:rPr>
              <a:t>Scrum master</a:t>
            </a:r>
          </a:p>
          <a:p>
            <a:pPr lvl="0" rtl="0">
              <a:spcBef>
                <a:spcPts val="0"/>
              </a:spcBef>
              <a:buNone/>
            </a:pPr>
            <a:endParaRPr sz="1400"/>
          </a:p>
          <a:p>
            <a:pPr marL="127000" lvl="0" rtl="0">
              <a:spcBef>
                <a:spcPts val="0"/>
              </a:spcBef>
              <a:buNone/>
            </a:pPr>
            <a:r>
              <a:rPr lang="en" sz="1400">
                <a:solidFill>
                  <a:srgbClr val="3F3CE6"/>
                </a:solidFill>
              </a:rPr>
              <a:t>Product backlog</a:t>
            </a:r>
          </a:p>
          <a:p>
            <a:pPr marL="127000" lvl="0" indent="0" rtl="0">
              <a:spcBef>
                <a:spcPts val="0"/>
              </a:spcBef>
              <a:buNone/>
            </a:pPr>
            <a:r>
              <a:rPr lang="en" sz="1400">
                <a:solidFill>
                  <a:srgbClr val="4441E7"/>
                </a:solidFill>
              </a:rPr>
              <a:t>Sprint backlog</a:t>
            </a:r>
          </a:p>
          <a:p>
            <a:pPr marL="127000" lvl="0" rtl="0">
              <a:spcBef>
                <a:spcPts val="0"/>
              </a:spcBef>
              <a:buNone/>
            </a:pPr>
            <a:r>
              <a:rPr lang="en" sz="1400">
                <a:solidFill>
                  <a:schemeClr val="dk2"/>
                </a:solidFill>
              </a:rPr>
              <a:t>Sprint</a:t>
            </a:r>
          </a:p>
          <a:p>
            <a:pPr marL="127000" lvl="0" rtl="0">
              <a:spcBef>
                <a:spcPts val="0"/>
              </a:spcBef>
              <a:buNone/>
            </a:pPr>
            <a:endParaRPr sz="1400">
              <a:solidFill>
                <a:schemeClr val="dk2"/>
              </a:solidFill>
            </a:endParaRPr>
          </a:p>
          <a:p>
            <a:pPr marL="127000" lvl="0" rtl="0">
              <a:spcBef>
                <a:spcPts val="0"/>
              </a:spcBef>
              <a:buNone/>
            </a:pPr>
            <a:r>
              <a:rPr lang="en" sz="1400">
                <a:solidFill>
                  <a:srgbClr val="4441E7"/>
                </a:solidFill>
              </a:rPr>
              <a:t>Sprint planning</a:t>
            </a:r>
          </a:p>
          <a:p>
            <a:pPr marL="127000" lvl="0" rtl="0">
              <a:spcBef>
                <a:spcPts val="0"/>
              </a:spcBef>
              <a:buNone/>
            </a:pPr>
            <a:r>
              <a:rPr lang="en" sz="1400">
                <a:solidFill>
                  <a:srgbClr val="FF8B00"/>
                </a:solidFill>
              </a:rPr>
              <a:t>Sprint review</a:t>
            </a:r>
          </a:p>
          <a:p>
            <a:pPr marL="127000" lvl="0" rtl="0">
              <a:spcBef>
                <a:spcPts val="0"/>
              </a:spcBef>
              <a:buNone/>
            </a:pPr>
            <a:r>
              <a:rPr lang="en" sz="1400">
                <a:solidFill>
                  <a:srgbClr val="3F3CE6"/>
                </a:solidFill>
              </a:rPr>
              <a:t>Sprint retrospective</a:t>
            </a:r>
          </a:p>
          <a:p>
            <a:pPr marL="127000" lvl="0" rtl="0">
              <a:spcBef>
                <a:spcPts val="0"/>
              </a:spcBef>
              <a:buNone/>
            </a:pPr>
            <a:r>
              <a:rPr lang="en" sz="1400">
                <a:solidFill>
                  <a:srgbClr val="4441E7"/>
                </a:solidFill>
              </a:rPr>
              <a:t>Daily standup-meeting</a:t>
            </a:r>
          </a:p>
        </p:txBody>
      </p:sp>
      <p:pic>
        <p:nvPicPr>
          <p:cNvPr id="613" name="Shape 613"/>
          <p:cNvPicPr preferRelativeResize="0"/>
          <p:nvPr/>
        </p:nvPicPr>
        <p:blipFill rotWithShape="1">
          <a:blip r:embed="rId3">
            <a:alphaModFix/>
          </a:blip>
          <a:srcRect/>
          <a:stretch/>
        </p:blipFill>
        <p:spPr>
          <a:xfrm>
            <a:off x="2995075" y="1257600"/>
            <a:ext cx="6058199" cy="3537600"/>
          </a:xfrm>
          <a:prstGeom prst="rect">
            <a:avLst/>
          </a:prstGeom>
          <a:noFill/>
          <a:ln>
            <a:noFill/>
          </a:ln>
        </p:spPr>
      </p:pic>
      <p:cxnSp>
        <p:nvCxnSpPr>
          <p:cNvPr id="614" name="Shape 614"/>
          <p:cNvCxnSpPr/>
          <p:nvPr/>
        </p:nvCxnSpPr>
        <p:spPr>
          <a:xfrm flipH="1">
            <a:off x="7822275" y="2056800"/>
            <a:ext cx="775199" cy="1373699"/>
          </a:xfrm>
          <a:prstGeom prst="straightConnector1">
            <a:avLst/>
          </a:prstGeom>
          <a:noFill/>
          <a:ln w="127000" cap="flat" cmpd="sng">
            <a:solidFill>
              <a:schemeClr val="accent2"/>
            </a:solidFill>
            <a:prstDash val="solid"/>
            <a:round/>
            <a:headEnd type="none" w="med" len="med"/>
            <a:tailEnd type="triangle" w="lg" len="lg"/>
          </a:ln>
        </p:spPr>
      </p:cxnSp>
    </p:spTree>
  </p:cSld>
  <p:clrMapOvr>
    <a:masterClrMapping/>
  </p:clrMapOvr>
  <p:transition xmlns:p14="http://schemas.microsoft.com/office/powerpoint/2010/mai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Waarom Sprint review/demo?</a:t>
            </a:r>
          </a:p>
        </p:txBody>
      </p:sp>
      <p:sp>
        <p:nvSpPr>
          <p:cNvPr id="620" name="Shape 620"/>
          <p:cNvSpPr txBox="1">
            <a:spLocks noGrp="1"/>
          </p:cNvSpPr>
          <p:nvPr>
            <p:ph type="subTitle" idx="1"/>
          </p:nvPr>
        </p:nvSpPr>
        <p:spPr>
          <a:xfrm>
            <a:off x="360595" y="1969562"/>
            <a:ext cx="7771800" cy="706200"/>
          </a:xfrm>
          <a:prstGeom prst="rect">
            <a:avLst/>
          </a:prstGeom>
        </p:spPr>
        <p:txBody>
          <a:bodyPr lIns="91425" tIns="91425" rIns="91425" bIns="91425" anchor="t" anchorCtr="0">
            <a:noAutofit/>
          </a:bodyPr>
          <a:lstStyle/>
          <a:p>
            <a:pPr lvl="0" rtl="0">
              <a:spcBef>
                <a:spcPts val="0"/>
              </a:spcBef>
              <a:buNone/>
            </a:pPr>
            <a:r>
              <a:rPr lang="en"/>
              <a:t>Voortgang laten zien aan mensen buiten het team</a:t>
            </a:r>
          </a:p>
          <a:p>
            <a:pPr lvl="0" rtl="0">
              <a:spcBef>
                <a:spcPts val="0"/>
              </a:spcBef>
              <a:buNone/>
            </a:pPr>
            <a:r>
              <a:rPr lang="en"/>
              <a:t>Feedback verzamelen over toekomstige richting</a:t>
            </a:r>
          </a:p>
        </p:txBody>
      </p:sp>
    </p:spTree>
  </p:cSld>
  <p:clrMapOvr>
    <a:masterClrMapping/>
  </p:clrMapOvr>
  <p:transition xmlns:p14="http://schemas.microsoft.com/office/powerpoint/2010/mai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Werk opleveren in FYS</a:t>
            </a:r>
          </a:p>
        </p:txBody>
      </p:sp>
      <p:sp>
        <p:nvSpPr>
          <p:cNvPr id="626" name="Shape 626"/>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457200" lvl="0" indent="-228600" rtl="0">
              <a:spcBef>
                <a:spcPts val="0"/>
              </a:spcBef>
              <a:buClr>
                <a:schemeClr val="dk2"/>
              </a:buClr>
            </a:pPr>
            <a:r>
              <a:rPr lang="en">
                <a:solidFill>
                  <a:schemeClr val="dk2"/>
                </a:solidFill>
              </a:rPr>
              <a:t>Alle documenten uploaden op de VLO</a:t>
            </a:r>
          </a:p>
          <a:p>
            <a:pPr marL="457200" lvl="0" indent="-228600" rtl="0">
              <a:spcBef>
                <a:spcPts val="0"/>
              </a:spcBef>
              <a:buClr>
                <a:schemeClr val="dk2"/>
              </a:buClr>
            </a:pPr>
            <a:r>
              <a:rPr lang="en">
                <a:solidFill>
                  <a:schemeClr val="dk2"/>
                </a:solidFill>
              </a:rPr>
              <a:t>Enkele dagen/weken later een go of no-go krijgen</a:t>
            </a:r>
          </a:p>
          <a:p>
            <a:pPr marL="457200" lvl="0" indent="-228600" rtl="0">
              <a:spcBef>
                <a:spcPts val="0"/>
              </a:spcBef>
              <a:buClr>
                <a:schemeClr val="dk2"/>
              </a:buClr>
            </a:pPr>
            <a:r>
              <a:rPr lang="en">
                <a:solidFill>
                  <a:schemeClr val="dk2"/>
                </a:solidFill>
              </a:rPr>
              <a:t>Inzage moment om te zien wat je fout hebt gedaan</a:t>
            </a:r>
          </a:p>
          <a:p>
            <a:pPr lvl="0" rtl="0">
              <a:spcBef>
                <a:spcPts val="0"/>
              </a:spcBef>
              <a:buNone/>
            </a:pPr>
            <a:endParaRPr/>
          </a:p>
        </p:txBody>
      </p:sp>
      <p:pic>
        <p:nvPicPr>
          <p:cNvPr id="627" name="Shape 627"/>
          <p:cNvPicPr preferRelativeResize="0"/>
          <p:nvPr/>
        </p:nvPicPr>
        <p:blipFill>
          <a:blip r:embed="rId3">
            <a:alphaModFix/>
          </a:blip>
          <a:stretch>
            <a:fillRect/>
          </a:stretch>
        </p:blipFill>
        <p:spPr>
          <a:xfrm>
            <a:off x="4032000" y="2712150"/>
            <a:ext cx="3485950" cy="2351850"/>
          </a:xfrm>
          <a:prstGeom prst="rect">
            <a:avLst/>
          </a:prstGeom>
          <a:noFill/>
          <a:ln>
            <a:noFill/>
          </a:ln>
        </p:spPr>
      </p:pic>
    </p:spTree>
  </p:cSld>
  <p:clrMapOvr>
    <a:masterClrMapping/>
  </p:clrMapOvr>
  <p:transition xmlns:p14="http://schemas.microsoft.com/office/powerpoint/2010/mai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a:t>Werk Opleveren in PAD</a:t>
            </a:r>
          </a:p>
        </p:txBody>
      </p:sp>
      <p:sp>
        <p:nvSpPr>
          <p:cNvPr id="633" name="Shape 633"/>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Elke sprint wordt afgesloten met een Sprint review/demo</a:t>
            </a:r>
          </a:p>
          <a:p>
            <a:pPr marL="0" lvl="0" indent="0" rtl="0">
              <a:spcBef>
                <a:spcPts val="0"/>
              </a:spcBef>
              <a:buNone/>
            </a:pPr>
            <a:endParaRPr/>
          </a:p>
          <a:p>
            <a:pPr marL="0" lvl="0" indent="0" rtl="0">
              <a:spcBef>
                <a:spcPts val="0"/>
              </a:spcBef>
              <a:buNone/>
            </a:pPr>
            <a:r>
              <a:rPr lang="en" b="1"/>
              <a:t>De volgende drie dingen komen aan bod:</a:t>
            </a:r>
          </a:p>
          <a:p>
            <a:pPr marL="457200" lvl="0" indent="-228600" rtl="0">
              <a:spcBef>
                <a:spcPts val="0"/>
              </a:spcBef>
              <a:buAutoNum type="arabicPeriod"/>
            </a:pPr>
            <a:r>
              <a:rPr lang="en"/>
              <a:t>Het team demonstreert het huidige product</a:t>
            </a:r>
          </a:p>
          <a:p>
            <a:pPr marL="457200" lvl="0" indent="-228600" rtl="0">
              <a:spcBef>
                <a:spcPts val="0"/>
              </a:spcBef>
              <a:buAutoNum type="arabicPeriod"/>
            </a:pPr>
            <a:r>
              <a:rPr lang="en"/>
              <a:t>De Product Owner gaat na of alle userstories af zijn</a:t>
            </a:r>
          </a:p>
          <a:p>
            <a:pPr marL="457200" lvl="0" indent="-228600" rtl="0">
              <a:spcBef>
                <a:spcPts val="0"/>
              </a:spcBef>
              <a:buAutoNum type="arabicPeriod"/>
            </a:pPr>
            <a:r>
              <a:rPr lang="en"/>
              <a:t>Alle aanwezigen bespreken de richting van de volgende sprint</a:t>
            </a:r>
          </a:p>
        </p:txBody>
      </p:sp>
    </p:spTree>
  </p:cSld>
  <p:clrMapOvr>
    <a:masterClrMapping/>
  </p:clrMapOvr>
  <p:transition xmlns:p14="http://schemas.microsoft.com/office/powerpoint/2010/mai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1. Product demonstratie</a:t>
            </a:r>
          </a:p>
        </p:txBody>
      </p:sp>
      <p:pic>
        <p:nvPicPr>
          <p:cNvPr id="639" name="Shape 639"/>
          <p:cNvPicPr preferRelativeResize="0"/>
          <p:nvPr/>
        </p:nvPicPr>
        <p:blipFill>
          <a:blip r:embed="rId3">
            <a:alphaModFix/>
          </a:blip>
          <a:stretch>
            <a:fillRect/>
          </a:stretch>
        </p:blipFill>
        <p:spPr>
          <a:xfrm>
            <a:off x="174399" y="1437475"/>
            <a:ext cx="5128000" cy="3706025"/>
          </a:xfrm>
          <a:prstGeom prst="rect">
            <a:avLst/>
          </a:prstGeom>
          <a:noFill/>
          <a:ln>
            <a:noFill/>
          </a:ln>
        </p:spPr>
      </p:pic>
    </p:spTree>
  </p:cSld>
  <p:clrMapOvr>
    <a:masterClrMapping/>
  </p:clrMapOvr>
  <p:transition xmlns:p14="http://schemas.microsoft.com/office/powerpoint/2010/mai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2. Userstories af?</a:t>
            </a:r>
          </a:p>
        </p:txBody>
      </p:sp>
      <p:sp>
        <p:nvSpPr>
          <p:cNvPr id="645" name="Shape 645"/>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r>
              <a:rPr lang="en" b="1"/>
              <a:t>De PO verifieert (stuk voor stuk) of alle userstories af zijn</a:t>
            </a:r>
          </a:p>
          <a:p>
            <a:pPr marL="457200" lvl="0" indent="-228600" rtl="0">
              <a:spcBef>
                <a:spcPts val="0"/>
              </a:spcBef>
            </a:pPr>
            <a:r>
              <a:rPr lang="en"/>
              <a:t>Wat is af? - </a:t>
            </a:r>
            <a:r>
              <a:rPr lang="en">
                <a:solidFill>
                  <a:schemeClr val="accent2"/>
                </a:solidFill>
              </a:rPr>
              <a:t>Voldaan aan de Definition of Done</a:t>
            </a:r>
          </a:p>
          <a:p>
            <a:pPr lvl="0" rtl="0">
              <a:spcBef>
                <a:spcPts val="0"/>
              </a:spcBef>
              <a:buNone/>
            </a:pPr>
            <a:endParaRPr/>
          </a:p>
          <a:p>
            <a:pPr lvl="0" rtl="0">
              <a:spcBef>
                <a:spcPts val="0"/>
              </a:spcBef>
              <a:buNone/>
            </a:pPr>
            <a:r>
              <a:rPr lang="en" b="1"/>
              <a:t>Definition of Done?</a:t>
            </a:r>
          </a:p>
          <a:p>
            <a:pPr marL="457200" lvl="0" indent="-228600" rtl="0">
              <a:spcBef>
                <a:spcPts val="0"/>
              </a:spcBef>
            </a:pPr>
            <a:r>
              <a:rPr lang="en"/>
              <a:t>Een afspraak tussen het team en de PO over de vooraf gestelde kwaliteitseisen/requirements van een userstory</a:t>
            </a:r>
          </a:p>
        </p:txBody>
      </p:sp>
    </p:spTree>
  </p:cSld>
  <p:clrMapOvr>
    <a:masterClrMapping/>
  </p:clrMapOvr>
  <p:transition xmlns:p14="http://schemas.microsoft.com/office/powerpoint/2010/mai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3. Feedback en input</a:t>
            </a:r>
          </a:p>
        </p:txBody>
      </p:sp>
      <p:sp>
        <p:nvSpPr>
          <p:cNvPr id="651" name="Shape 651"/>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r>
              <a:rPr lang="en"/>
              <a:t>Alle </a:t>
            </a:r>
            <a:r>
              <a:rPr lang="en">
                <a:solidFill>
                  <a:schemeClr val="accent1"/>
                </a:solidFill>
              </a:rPr>
              <a:t>aanwezigen</a:t>
            </a:r>
            <a:r>
              <a:rPr lang="en"/>
              <a:t> gaan gelijkwaardig een discussie met elkaar aan over de </a:t>
            </a:r>
            <a:r>
              <a:rPr lang="en">
                <a:solidFill>
                  <a:schemeClr val="accent1"/>
                </a:solidFill>
              </a:rPr>
              <a:t>richting van het product</a:t>
            </a:r>
          </a:p>
          <a:p>
            <a:pPr lvl="0" rtl="0">
              <a:spcBef>
                <a:spcPts val="0"/>
              </a:spcBef>
              <a:buNone/>
            </a:pPr>
            <a:endParaRPr/>
          </a:p>
          <a:p>
            <a:pPr lvl="0" rtl="0">
              <a:spcBef>
                <a:spcPts val="0"/>
              </a:spcBef>
              <a:buNone/>
            </a:pPr>
            <a:r>
              <a:rPr lang="en" b="1"/>
              <a:t>Aanwezigen</a:t>
            </a:r>
          </a:p>
          <a:p>
            <a:pPr marL="457200" lvl="0" indent="-228600" rtl="0">
              <a:spcBef>
                <a:spcPts val="0"/>
              </a:spcBef>
            </a:pPr>
            <a:r>
              <a:rPr lang="en"/>
              <a:t>Stakeholders, PO, team, etc</a:t>
            </a:r>
          </a:p>
          <a:p>
            <a:pPr lvl="0" rtl="0">
              <a:spcBef>
                <a:spcPts val="0"/>
              </a:spcBef>
              <a:buNone/>
            </a:pPr>
            <a:endParaRPr/>
          </a:p>
          <a:p>
            <a:pPr lvl="0" rtl="0">
              <a:spcBef>
                <a:spcPts val="0"/>
              </a:spcBef>
              <a:buNone/>
            </a:pPr>
            <a:r>
              <a:rPr lang="en" b="1"/>
              <a:t>Product Richting</a:t>
            </a:r>
          </a:p>
          <a:p>
            <a:pPr marL="457200" lvl="0" indent="-228600" rtl="0">
              <a:spcBef>
                <a:spcPts val="0"/>
              </a:spcBef>
            </a:pPr>
            <a:r>
              <a:rPr lang="en"/>
              <a:t>Wat is de focus van de volgende sprint?</a:t>
            </a:r>
          </a:p>
        </p:txBody>
      </p:sp>
    </p:spTree>
  </p:cSld>
  <p:clrMapOvr>
    <a:masterClrMapping/>
  </p:clrMapOvr>
  <p:transition xmlns:p14="http://schemas.microsoft.com/office/powerpoint/2010/mai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360000" y="3496960"/>
            <a:ext cx="8424000" cy="857400"/>
          </a:xfrm>
          <a:prstGeom prst="rect">
            <a:avLst/>
          </a:prstGeom>
        </p:spPr>
        <p:txBody>
          <a:bodyPr lIns="91425" tIns="91425" rIns="91425" bIns="91425" anchor="ctr" anchorCtr="0">
            <a:noAutofit/>
          </a:bodyPr>
          <a:lstStyle/>
          <a:p>
            <a:pPr lvl="0" rtl="0">
              <a:spcBef>
                <a:spcPts val="0"/>
              </a:spcBef>
              <a:buNone/>
            </a:pPr>
            <a:r>
              <a:rPr lang="en" b="1"/>
              <a:t>Sprint Review / Demo</a:t>
            </a:r>
          </a:p>
        </p:txBody>
      </p:sp>
    </p:spTree>
  </p:cSld>
  <p:clrMapOvr>
    <a:masterClrMapping/>
  </p:clrMapOvr>
  <p:transition xmlns:p14="http://schemas.microsoft.com/office/powerpoint/2010/mai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ctrTitle"/>
          </p:nvPr>
        </p:nvSpPr>
        <p:spPr>
          <a:xfrm>
            <a:off x="360000" y="867044"/>
            <a:ext cx="7772400" cy="1102500"/>
          </a:xfrm>
          <a:prstGeom prst="rect">
            <a:avLst/>
          </a:prstGeom>
        </p:spPr>
        <p:txBody>
          <a:bodyPr lIns="91425" tIns="91425" rIns="91425" bIns="91425" anchor="b" anchorCtr="0">
            <a:noAutofit/>
          </a:bodyPr>
          <a:lstStyle/>
          <a:p>
            <a:pPr lvl="0" rtl="0">
              <a:spcBef>
                <a:spcPts val="0"/>
              </a:spcBef>
              <a:buNone/>
            </a:pPr>
            <a:r>
              <a:rPr lang="en" b="1"/>
              <a:t>Waarom Retrospective?</a:t>
            </a:r>
          </a:p>
        </p:txBody>
      </p:sp>
      <p:sp>
        <p:nvSpPr>
          <p:cNvPr id="662" name="Shape 662"/>
          <p:cNvSpPr txBox="1">
            <a:spLocks noGrp="1"/>
          </p:cNvSpPr>
          <p:nvPr>
            <p:ph type="subTitle" idx="1"/>
          </p:nvPr>
        </p:nvSpPr>
        <p:spPr>
          <a:xfrm>
            <a:off x="360600" y="1969593"/>
            <a:ext cx="7771800" cy="1798500"/>
          </a:xfrm>
          <a:prstGeom prst="rect">
            <a:avLst/>
          </a:prstGeom>
        </p:spPr>
        <p:txBody>
          <a:bodyPr lIns="91425" tIns="91425" rIns="91425" bIns="91425" anchor="t" anchorCtr="0">
            <a:noAutofit/>
          </a:bodyPr>
          <a:lstStyle/>
          <a:p>
            <a:pPr lvl="0" rtl="0">
              <a:spcBef>
                <a:spcPts val="0"/>
              </a:spcBef>
              <a:buNone/>
            </a:pPr>
            <a:r>
              <a:rPr lang="en" b="1"/>
              <a:t>De 3 kernwaarden van SCRUM</a:t>
            </a:r>
          </a:p>
          <a:p>
            <a:pPr marL="457200" lvl="0" indent="-330200" rtl="0">
              <a:spcBef>
                <a:spcPts val="0"/>
              </a:spcBef>
              <a:buSzPct val="100000"/>
              <a:buAutoNum type="arabicPeriod"/>
            </a:pPr>
            <a:r>
              <a:rPr lang="en"/>
              <a:t>Transparancy - alles op tafel</a:t>
            </a:r>
          </a:p>
          <a:p>
            <a:pPr marL="457200" lvl="0" indent="-330200" rtl="0">
              <a:spcBef>
                <a:spcPts val="0"/>
              </a:spcBef>
              <a:buSzPct val="100000"/>
              <a:buAutoNum type="arabicPeriod"/>
            </a:pPr>
            <a:r>
              <a:rPr lang="en"/>
              <a:t>Inspection - kritisch kijken</a:t>
            </a:r>
          </a:p>
          <a:p>
            <a:pPr marL="457200" lvl="0" indent="-330200" rtl="0">
              <a:spcBef>
                <a:spcPts val="0"/>
              </a:spcBef>
              <a:buSzPct val="100000"/>
              <a:buAutoNum type="arabicPeriod"/>
            </a:pPr>
            <a:r>
              <a:rPr lang="en"/>
              <a:t>Adaptation - aanpassen waar nodig</a:t>
            </a:r>
          </a:p>
        </p:txBody>
      </p:sp>
    </p:spTree>
  </p:cSld>
  <p:clrMapOvr>
    <a:masterClrMapping/>
  </p:clrMapOvr>
  <p:transition xmlns:p14="http://schemas.microsoft.com/office/powerpoint/2010/mai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Shape 667"/>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Reflecteren en coaching in FYS</a:t>
            </a:r>
          </a:p>
        </p:txBody>
      </p:sp>
      <p:sp>
        <p:nvSpPr>
          <p:cNvPr id="668" name="Shape 668"/>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r>
              <a:rPr lang="en" b="1"/>
              <a:t>Proces verbeteren</a:t>
            </a:r>
          </a:p>
          <a:p>
            <a:pPr marL="457200" lvl="0" indent="-228600" rtl="0">
              <a:spcBef>
                <a:spcPts val="0"/>
              </a:spcBef>
            </a:pPr>
            <a:r>
              <a:rPr lang="en"/>
              <a:t>1 a 2 Wekelijkse coach gesprekken</a:t>
            </a:r>
          </a:p>
          <a:p>
            <a:pPr marL="457200" lvl="0" indent="-228600" rtl="0">
              <a:spcBef>
                <a:spcPts val="0"/>
              </a:spcBef>
            </a:pPr>
            <a:r>
              <a:rPr lang="en"/>
              <a:t>Reflectie verslag aan het eind</a:t>
            </a: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algn="r" rtl="0">
              <a:spcBef>
                <a:spcPts val="0"/>
              </a:spcBef>
              <a:buNone/>
            </a:pPr>
            <a:endParaRP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207600" y="1270397"/>
            <a:ext cx="8229600" cy="3019500"/>
          </a:xfrm>
          <a:prstGeom prst="rect">
            <a:avLst/>
          </a:prstGeom>
        </p:spPr>
        <p:txBody>
          <a:bodyPr lIns="91425" tIns="91425" rIns="91425" bIns="91425" anchor="t" anchorCtr="0">
            <a:noAutofit/>
          </a:bodyPr>
          <a:lstStyle/>
          <a:p>
            <a:pPr marL="0" lvl="0" indent="-69850">
              <a:spcBef>
                <a:spcPts val="0"/>
              </a:spcBef>
              <a:buClr>
                <a:schemeClr val="dk1"/>
              </a:buClr>
              <a:buSzPct val="34375"/>
              <a:buFont typeface="Arial"/>
              <a:buNone/>
            </a:pPr>
            <a:r>
              <a:rPr lang="en" sz="3200">
                <a:solidFill>
                  <a:schemeClr val="dk2"/>
                </a:solidFill>
              </a:rPr>
              <a:t>Je gaat een project doen voor een opdrachtgever...</a:t>
            </a:r>
          </a:p>
        </p:txBody>
      </p:sp>
    </p:spTree>
  </p:cSld>
  <p:clrMapOvr>
    <a:masterClrMapping/>
  </p:clrMapOvr>
  <p:transition xmlns:p14="http://schemas.microsoft.com/office/powerpoint/2010/mai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a:spcBef>
                <a:spcPts val="0"/>
              </a:spcBef>
              <a:buNone/>
            </a:pPr>
            <a:r>
              <a:rPr lang="en" b="1"/>
              <a:t>Tijd voor oude koeien</a:t>
            </a:r>
          </a:p>
        </p:txBody>
      </p:sp>
      <p:sp>
        <p:nvSpPr>
          <p:cNvPr id="674" name="Shape 674"/>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a:spcBef>
                <a:spcPts val="0"/>
              </a:spcBef>
              <a:buNone/>
            </a:pPr>
            <a:endParaRPr/>
          </a:p>
        </p:txBody>
      </p:sp>
      <p:pic>
        <p:nvPicPr>
          <p:cNvPr id="675" name="Shape 675"/>
          <p:cNvPicPr preferRelativeResize="0"/>
          <p:nvPr/>
        </p:nvPicPr>
        <p:blipFill rotWithShape="1">
          <a:blip r:embed="rId3">
            <a:alphaModFix/>
          </a:blip>
          <a:srcRect t="27646" b="3648"/>
          <a:stretch/>
        </p:blipFill>
        <p:spPr>
          <a:xfrm>
            <a:off x="174400" y="1488925"/>
            <a:ext cx="7612650" cy="3478075"/>
          </a:xfrm>
          <a:prstGeom prst="rect">
            <a:avLst/>
          </a:prstGeom>
          <a:noFill/>
          <a:ln>
            <a:noFill/>
          </a:ln>
        </p:spPr>
      </p:pic>
    </p:spTree>
  </p:cSld>
  <p:clrMapOvr>
    <a:masterClrMapping/>
  </p:clrMapOvr>
  <p:transition xmlns:p14="http://schemas.microsoft.com/office/powerpoint/2010/mai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Opdracht</a:t>
            </a:r>
          </a:p>
        </p:txBody>
      </p:sp>
      <p:sp>
        <p:nvSpPr>
          <p:cNvPr id="681" name="Shape 681"/>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r>
              <a:rPr lang="en" b="1">
                <a:solidFill>
                  <a:schemeClr val="dk2"/>
                </a:solidFill>
              </a:rPr>
              <a:t>We gaan het hebben over de manier van samenwerken in FYS</a:t>
            </a:r>
          </a:p>
          <a:p>
            <a:pPr marL="457200" lvl="0" indent="-228600" rtl="0">
              <a:spcBef>
                <a:spcPts val="0"/>
              </a:spcBef>
              <a:buClr>
                <a:schemeClr val="dk2"/>
              </a:buClr>
            </a:pPr>
            <a:r>
              <a:rPr lang="en">
                <a:solidFill>
                  <a:schemeClr val="dk2"/>
                </a:solidFill>
              </a:rPr>
              <a:t>Maak groepjes van 4 (2 voor 2 achter)</a:t>
            </a:r>
          </a:p>
          <a:p>
            <a:pPr marL="457200" lvl="0" indent="-228600" rtl="0">
              <a:spcBef>
                <a:spcPts val="0"/>
              </a:spcBef>
              <a:buClr>
                <a:schemeClr val="dk2"/>
              </a:buClr>
            </a:pPr>
            <a:r>
              <a:rPr lang="en">
                <a:solidFill>
                  <a:schemeClr val="dk2"/>
                </a:solidFill>
              </a:rPr>
              <a:t>Bespreek de volgende twee punten:</a:t>
            </a:r>
          </a:p>
          <a:p>
            <a:pPr marL="914400" lvl="0" indent="-228600" rtl="0">
              <a:spcBef>
                <a:spcPts val="0"/>
              </a:spcBef>
              <a:buClr>
                <a:schemeClr val="dk2"/>
              </a:buClr>
              <a:buAutoNum type="arabicParenR"/>
            </a:pPr>
            <a:r>
              <a:rPr lang="en">
                <a:solidFill>
                  <a:schemeClr val="dk2"/>
                </a:solidFill>
              </a:rPr>
              <a:t>Wat ging goed?</a:t>
            </a:r>
          </a:p>
          <a:p>
            <a:pPr marL="914400" lvl="0" indent="-228600" rtl="0">
              <a:spcBef>
                <a:spcPts val="0"/>
              </a:spcBef>
              <a:buClr>
                <a:schemeClr val="dk2"/>
              </a:buClr>
              <a:buAutoNum type="arabicParenR"/>
            </a:pPr>
            <a:r>
              <a:rPr lang="en">
                <a:solidFill>
                  <a:schemeClr val="dk2"/>
                </a:solidFill>
              </a:rPr>
              <a:t>Wat ging fout?</a:t>
            </a:r>
          </a:p>
          <a:p>
            <a:pPr lvl="0" rtl="0">
              <a:spcBef>
                <a:spcPts val="0"/>
              </a:spcBef>
              <a:buNone/>
            </a:pPr>
            <a:endParaRPr>
              <a:solidFill>
                <a:schemeClr val="dk2"/>
              </a:solidFill>
            </a:endParaRPr>
          </a:p>
          <a:p>
            <a:pPr lvl="0" rtl="0">
              <a:spcBef>
                <a:spcPts val="0"/>
              </a:spcBef>
              <a:buNone/>
            </a:pPr>
            <a:r>
              <a:rPr lang="en">
                <a:solidFill>
                  <a:schemeClr val="accent2"/>
                </a:solidFill>
              </a:rPr>
              <a:t>Over 5 minuten heeft elk groepje één tip voor het samenwerken in PAD</a:t>
            </a:r>
          </a:p>
        </p:txBody>
      </p:sp>
    </p:spTree>
  </p:cSld>
  <p:clrMapOvr>
    <a:masterClrMapping/>
  </p:clrMapOvr>
  <p:transition xmlns:p14="http://schemas.microsoft.com/office/powerpoint/2010/mai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174400" y="535197"/>
            <a:ext cx="8229600" cy="857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3200" b="0" i="0" u="none" strike="noStrike" cap="none">
                <a:solidFill>
                  <a:schemeClr val="dk2"/>
                </a:solidFill>
                <a:latin typeface="Arial"/>
                <a:ea typeface="Arial"/>
                <a:cs typeface="Arial"/>
                <a:sym typeface="Arial"/>
              </a:rPr>
              <a:t>MENTIMETER</a:t>
            </a:r>
          </a:p>
        </p:txBody>
      </p:sp>
      <p:sp>
        <p:nvSpPr>
          <p:cNvPr id="447" name="Shape 447"/>
          <p:cNvSpPr txBox="1">
            <a:spLocks noGrp="1"/>
          </p:cNvSpPr>
          <p:nvPr>
            <p:ph type="body" idx="1"/>
          </p:nvPr>
        </p:nvSpPr>
        <p:spPr>
          <a:xfrm>
            <a:off x="174400" y="1565125"/>
            <a:ext cx="6503100" cy="3029399"/>
          </a:xfrm>
          <a:prstGeom prst="rect">
            <a:avLst/>
          </a:prstGeom>
          <a:noFill/>
          <a:ln>
            <a:noFill/>
          </a:ln>
        </p:spPr>
        <p:txBody>
          <a:bodyPr lIns="91425" tIns="45700" rIns="91425" bIns="45700" anchor="t" anchorCtr="0">
            <a:noAutofit/>
          </a:bodyPr>
          <a:lstStyle/>
          <a:p>
            <a:pPr marL="323999" marR="0" lvl="0" indent="-323999" algn="l" rtl="0">
              <a:lnSpc>
                <a:spcPct val="100000"/>
              </a:lnSpc>
              <a:spcBef>
                <a:spcPts val="0"/>
              </a:spcBef>
              <a:spcAft>
                <a:spcPts val="0"/>
              </a:spcAft>
              <a:buClr>
                <a:srgbClr val="4543E8"/>
              </a:buClr>
              <a:buSzPct val="100000"/>
              <a:buFont typeface="Arial"/>
              <a:buChar char="•"/>
            </a:pPr>
            <a:r>
              <a:rPr lang="en" dirty="0"/>
              <a:t>In 2 woorden: </a:t>
            </a:r>
            <a:r>
              <a:rPr lang="en" sz="2000" b="0" i="0" u="none" strike="noStrike" cap="none" dirty="0">
                <a:solidFill>
                  <a:srgbClr val="4543E8"/>
                </a:solidFill>
                <a:latin typeface="Arial"/>
                <a:ea typeface="Arial"/>
                <a:cs typeface="Arial"/>
                <a:sym typeface="Arial"/>
              </a:rPr>
              <a:t>Wat vond je lastig aan het FYS project of een ander project?</a:t>
            </a:r>
          </a:p>
          <a:p>
            <a:pPr marL="323999" marR="0" lvl="0" indent="-323999" algn="l" rtl="0">
              <a:lnSpc>
                <a:spcPct val="100000"/>
              </a:lnSpc>
              <a:spcBef>
                <a:spcPts val="400"/>
              </a:spcBef>
              <a:spcAft>
                <a:spcPts val="0"/>
              </a:spcAft>
              <a:buClr>
                <a:srgbClr val="4543E8"/>
              </a:buClr>
              <a:buSzPct val="100000"/>
              <a:buFont typeface="Arial"/>
              <a:buChar char="•"/>
            </a:pPr>
            <a:r>
              <a:rPr lang="en" sz="2000" b="0" i="0" u="none" strike="noStrike" cap="none" dirty="0">
                <a:solidFill>
                  <a:srgbClr val="4543E8"/>
                </a:solidFill>
                <a:latin typeface="Arial"/>
                <a:ea typeface="Arial"/>
                <a:cs typeface="Arial"/>
                <a:sym typeface="Arial"/>
              </a:rPr>
              <a:t>Wat moet je minimaal op orde hebben om een project succesvol te maken?</a:t>
            </a:r>
          </a:p>
        </p:txBody>
      </p:sp>
      <p:sp>
        <p:nvSpPr>
          <p:cNvPr id="4" name="Shape 474"/>
          <p:cNvSpPr txBox="1">
            <a:spLocks/>
          </p:cNvSpPr>
          <p:nvPr/>
        </p:nvSpPr>
        <p:spPr>
          <a:xfrm>
            <a:off x="2265700" y="3179650"/>
            <a:ext cx="5236799" cy="1306499"/>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rgbClr val="25167A"/>
                </a:solidFill>
                <a:latin typeface="Arial"/>
                <a:ea typeface="Arial"/>
                <a:cs typeface="Arial"/>
                <a:sym typeface="Arial"/>
              </a:defRPr>
            </a:lvl2pPr>
            <a:lvl3pPr marL="0" marR="0" lvl="2" indent="0" algn="l" rtl="0">
              <a:spcBef>
                <a:spcPts val="0"/>
              </a:spcBef>
              <a:spcAft>
                <a:spcPts val="0"/>
              </a:spcAft>
              <a:buNone/>
              <a:defRPr sz="3200" b="0" i="0" u="none" strike="noStrike" cap="none">
                <a:solidFill>
                  <a:srgbClr val="25167A"/>
                </a:solidFill>
                <a:latin typeface="Arial"/>
                <a:ea typeface="Arial"/>
                <a:cs typeface="Arial"/>
                <a:sym typeface="Arial"/>
              </a:defRPr>
            </a:lvl3pPr>
            <a:lvl4pPr marL="0" marR="0" lvl="3" indent="0" algn="l" rtl="0">
              <a:spcBef>
                <a:spcPts val="0"/>
              </a:spcBef>
              <a:spcAft>
                <a:spcPts val="0"/>
              </a:spcAft>
              <a:buNone/>
              <a:defRPr sz="3200" b="0" i="0" u="none" strike="noStrike" cap="none">
                <a:solidFill>
                  <a:srgbClr val="25167A"/>
                </a:solidFill>
                <a:latin typeface="Arial"/>
                <a:ea typeface="Arial"/>
                <a:cs typeface="Arial"/>
                <a:sym typeface="Arial"/>
              </a:defRPr>
            </a:lvl4pPr>
            <a:lvl5pPr marL="0" marR="0" lvl="4" indent="0" algn="l" rtl="0">
              <a:spcBef>
                <a:spcPts val="0"/>
              </a:spcBef>
              <a:spcAft>
                <a:spcPts val="0"/>
              </a:spcAft>
              <a:buNone/>
              <a:defRPr sz="3200" b="0" i="0" u="none" strike="noStrike" cap="none">
                <a:solidFill>
                  <a:srgbClr val="25167A"/>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rgbClr val="25167A"/>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rgbClr val="25167A"/>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rgbClr val="25167A"/>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rgbClr val="25167A"/>
                </a:solidFill>
                <a:latin typeface="Arial"/>
                <a:ea typeface="Arial"/>
                <a:cs typeface="Arial"/>
                <a:sym typeface="Arial"/>
              </a:defRPr>
            </a:lvl9pPr>
          </a:lstStyle>
          <a:p>
            <a:pPr algn="ctr">
              <a:buSzPct val="25000"/>
            </a:pPr>
            <a:r>
              <a:rPr lang="en" b="1" smtClean="0">
                <a:solidFill>
                  <a:srgbClr val="FF0000"/>
                </a:solidFill>
              </a:rPr>
              <a:t>MENTIMETER → Ga naar: </a:t>
            </a:r>
            <a:r>
              <a:rPr lang="en" b="1" u="sng" smtClean="0">
                <a:solidFill>
                  <a:schemeClr val="hlink"/>
                </a:solidFill>
                <a:hlinkClick r:id="rId3"/>
              </a:rPr>
              <a:t>WWW.GOVOTE.AT</a:t>
            </a:r>
            <a:endParaRPr lang="en" b="1" u="sng" dirty="0">
              <a:solidFill>
                <a:schemeClr val="hlink"/>
              </a:solidFill>
              <a:hlinkClick r:id="rId3"/>
            </a:endParaRPr>
          </a:p>
        </p:txBody>
      </p:sp>
    </p:spTree>
  </p:cSld>
  <p:clrMapOvr>
    <a:masterClrMapping/>
  </p:clrMapOvr>
  <p:transition xmlns:p14="http://schemas.microsoft.com/office/powerpoint/2010/mai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a:spcBef>
                <a:spcPts val="0"/>
              </a:spcBef>
              <a:buNone/>
            </a:pPr>
            <a:r>
              <a:rPr lang="en" b="1"/>
              <a:t>Deel je verbeterpunt</a:t>
            </a:r>
          </a:p>
        </p:txBody>
      </p:sp>
      <p:sp>
        <p:nvSpPr>
          <p:cNvPr id="687" name="Shape 687"/>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a:spcBef>
                <a:spcPts val="0"/>
              </a:spcBef>
              <a:buNone/>
            </a:pPr>
            <a:r>
              <a:rPr lang="en"/>
              <a:t>Wat is jullie tip?</a:t>
            </a:r>
          </a:p>
        </p:txBody>
      </p:sp>
      <p:pic>
        <p:nvPicPr>
          <p:cNvPr id="688" name="Shape 688"/>
          <p:cNvPicPr preferRelativeResize="0"/>
          <p:nvPr/>
        </p:nvPicPr>
        <p:blipFill rotWithShape="1">
          <a:blip r:embed="rId3">
            <a:alphaModFix/>
          </a:blip>
          <a:srcRect l="36828" t="5457" r="17675" b="926"/>
          <a:stretch/>
        </p:blipFill>
        <p:spPr>
          <a:xfrm>
            <a:off x="4780228" y="1565124"/>
            <a:ext cx="1739122" cy="3578375"/>
          </a:xfrm>
          <a:prstGeom prst="rect">
            <a:avLst/>
          </a:prstGeom>
          <a:noFill/>
          <a:ln>
            <a:noFill/>
          </a:ln>
        </p:spPr>
      </p:pic>
    </p:spTree>
  </p:cSld>
  <p:clrMapOvr>
    <a:masterClrMapping/>
  </p:clrMapOvr>
  <p:transition xmlns:p14="http://schemas.microsoft.com/office/powerpoint/2010/mai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a:spcBef>
                <a:spcPts val="0"/>
              </a:spcBef>
              <a:buNone/>
            </a:pPr>
            <a:endParaRPr/>
          </a:p>
        </p:txBody>
      </p:sp>
      <p:sp>
        <p:nvSpPr>
          <p:cNvPr id="694" name="Shape 694"/>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a:spcBef>
                <a:spcPts val="0"/>
              </a:spcBef>
              <a:buNone/>
            </a:pPr>
            <a:endParaRPr/>
          </a:p>
        </p:txBody>
      </p:sp>
      <p:pic>
        <p:nvPicPr>
          <p:cNvPr id="695" name="Shape 695"/>
          <p:cNvPicPr preferRelativeResize="0"/>
          <p:nvPr/>
        </p:nvPicPr>
        <p:blipFill>
          <a:blip r:embed="rId3">
            <a:alphaModFix/>
          </a:blip>
          <a:stretch>
            <a:fillRect/>
          </a:stretch>
        </p:blipFill>
        <p:spPr>
          <a:xfrm>
            <a:off x="1866611" y="-29"/>
            <a:ext cx="3886776" cy="5143500"/>
          </a:xfrm>
          <a:prstGeom prst="rect">
            <a:avLst/>
          </a:prstGeom>
          <a:noFill/>
          <a:ln>
            <a:noFill/>
          </a:ln>
        </p:spPr>
      </p:pic>
    </p:spTree>
  </p:cSld>
  <p:clrMapOvr>
    <a:masterClrMapping/>
  </p:clrMapOvr>
  <p:transition xmlns:p14="http://schemas.microsoft.com/office/powerpoint/2010/mai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endParaRPr/>
          </a:p>
        </p:txBody>
      </p:sp>
      <p:sp>
        <p:nvSpPr>
          <p:cNvPr id="701" name="Shape 701"/>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endParaRPr/>
          </a:p>
        </p:txBody>
      </p:sp>
      <p:pic>
        <p:nvPicPr>
          <p:cNvPr id="702" name="Shape 702"/>
          <p:cNvPicPr preferRelativeResize="0"/>
          <p:nvPr/>
        </p:nvPicPr>
        <p:blipFill>
          <a:blip r:embed="rId3">
            <a:alphaModFix/>
          </a:blip>
          <a:stretch>
            <a:fillRect/>
          </a:stretch>
        </p:blipFill>
        <p:spPr>
          <a:xfrm>
            <a:off x="1866611" y="-29"/>
            <a:ext cx="3886776" cy="5143500"/>
          </a:xfrm>
          <a:prstGeom prst="rect">
            <a:avLst/>
          </a:prstGeom>
          <a:noFill/>
          <a:ln>
            <a:noFill/>
          </a:ln>
        </p:spPr>
      </p:pic>
      <p:pic>
        <p:nvPicPr>
          <p:cNvPr id="703" name="Shape 703"/>
          <p:cNvPicPr preferRelativeResize="0"/>
          <p:nvPr/>
        </p:nvPicPr>
        <p:blipFill>
          <a:blip r:embed="rId4">
            <a:alphaModFix/>
          </a:blip>
          <a:stretch>
            <a:fillRect/>
          </a:stretch>
        </p:blipFill>
        <p:spPr>
          <a:xfrm>
            <a:off x="4571398" y="3975625"/>
            <a:ext cx="974499" cy="779400"/>
          </a:xfrm>
          <a:prstGeom prst="rect">
            <a:avLst/>
          </a:prstGeom>
          <a:noFill/>
          <a:ln>
            <a:noFill/>
          </a:ln>
        </p:spPr>
      </p:pic>
      <p:pic>
        <p:nvPicPr>
          <p:cNvPr id="704" name="Shape 704"/>
          <p:cNvPicPr preferRelativeResize="0"/>
          <p:nvPr/>
        </p:nvPicPr>
        <p:blipFill>
          <a:blip r:embed="rId5">
            <a:alphaModFix/>
          </a:blip>
          <a:stretch>
            <a:fillRect/>
          </a:stretch>
        </p:blipFill>
        <p:spPr>
          <a:xfrm>
            <a:off x="2099000" y="2671875"/>
            <a:ext cx="2781299" cy="1890399"/>
          </a:xfrm>
          <a:prstGeom prst="rect">
            <a:avLst/>
          </a:prstGeom>
          <a:noFill/>
          <a:ln>
            <a:noFill/>
          </a:ln>
        </p:spPr>
      </p:pic>
    </p:spTree>
  </p:cSld>
  <p:clrMapOvr>
    <a:masterClrMapping/>
  </p:clrMapOvr>
  <p:transition xmlns:p14="http://schemas.microsoft.com/office/powerpoint/2010/mai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Shape 709"/>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endParaRPr/>
          </a:p>
        </p:txBody>
      </p:sp>
      <p:sp>
        <p:nvSpPr>
          <p:cNvPr id="710" name="Shape 710"/>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rtl="0">
              <a:spcBef>
                <a:spcPts val="0"/>
              </a:spcBef>
              <a:buNone/>
            </a:pPr>
            <a:endParaRPr/>
          </a:p>
        </p:txBody>
      </p:sp>
      <p:pic>
        <p:nvPicPr>
          <p:cNvPr id="711" name="Shape 711"/>
          <p:cNvPicPr preferRelativeResize="0"/>
          <p:nvPr/>
        </p:nvPicPr>
        <p:blipFill>
          <a:blip r:embed="rId3">
            <a:alphaModFix/>
          </a:blip>
          <a:stretch>
            <a:fillRect/>
          </a:stretch>
        </p:blipFill>
        <p:spPr>
          <a:xfrm>
            <a:off x="1866611" y="-29"/>
            <a:ext cx="3886776" cy="5143500"/>
          </a:xfrm>
          <a:prstGeom prst="rect">
            <a:avLst/>
          </a:prstGeom>
          <a:noFill/>
          <a:ln>
            <a:noFill/>
          </a:ln>
        </p:spPr>
      </p:pic>
      <p:pic>
        <p:nvPicPr>
          <p:cNvPr id="712" name="Shape 712"/>
          <p:cNvPicPr preferRelativeResize="0"/>
          <p:nvPr/>
        </p:nvPicPr>
        <p:blipFill>
          <a:blip r:embed="rId4">
            <a:alphaModFix/>
          </a:blip>
          <a:stretch>
            <a:fillRect/>
          </a:stretch>
        </p:blipFill>
        <p:spPr>
          <a:xfrm>
            <a:off x="4571398" y="3975625"/>
            <a:ext cx="974499" cy="779400"/>
          </a:xfrm>
          <a:prstGeom prst="rect">
            <a:avLst/>
          </a:prstGeom>
          <a:noFill/>
          <a:ln>
            <a:noFill/>
          </a:ln>
        </p:spPr>
      </p:pic>
      <p:pic>
        <p:nvPicPr>
          <p:cNvPr id="713" name="Shape 713"/>
          <p:cNvPicPr preferRelativeResize="0"/>
          <p:nvPr/>
        </p:nvPicPr>
        <p:blipFill>
          <a:blip r:embed="rId5">
            <a:alphaModFix/>
          </a:blip>
          <a:stretch>
            <a:fillRect/>
          </a:stretch>
        </p:blipFill>
        <p:spPr>
          <a:xfrm>
            <a:off x="2099000" y="2671875"/>
            <a:ext cx="2781299" cy="1890399"/>
          </a:xfrm>
          <a:prstGeom prst="rect">
            <a:avLst/>
          </a:prstGeom>
          <a:noFill/>
          <a:ln>
            <a:noFill/>
          </a:ln>
        </p:spPr>
      </p:pic>
      <p:pic>
        <p:nvPicPr>
          <p:cNvPr id="714" name="Shape 714"/>
          <p:cNvPicPr preferRelativeResize="0"/>
          <p:nvPr/>
        </p:nvPicPr>
        <p:blipFill>
          <a:blip r:embed="rId6">
            <a:alphaModFix/>
          </a:blip>
          <a:stretch>
            <a:fillRect/>
          </a:stretch>
        </p:blipFill>
        <p:spPr>
          <a:xfrm>
            <a:off x="5549587" y="1758250"/>
            <a:ext cx="3333750" cy="3333750"/>
          </a:xfrm>
          <a:prstGeom prst="rect">
            <a:avLst/>
          </a:prstGeom>
          <a:noFill/>
          <a:ln>
            <a:noFill/>
          </a:ln>
        </p:spPr>
      </p:pic>
    </p:spTree>
  </p:cSld>
  <p:clrMapOvr>
    <a:masterClrMapping/>
  </p:clrMapOvr>
  <p:transition xmlns:p14="http://schemas.microsoft.com/office/powerpoint/2010/mai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Clr>
                <a:schemeClr val="dk1"/>
              </a:buClr>
              <a:buSzPct val="34375"/>
              <a:buFont typeface="Arial"/>
              <a:buNone/>
            </a:pPr>
            <a:r>
              <a:rPr lang="en" b="1"/>
              <a:t>Reflecteren en Coachen in PAD</a:t>
            </a:r>
          </a:p>
        </p:txBody>
      </p:sp>
      <p:sp>
        <p:nvSpPr>
          <p:cNvPr id="720" name="Shape 720"/>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69850" rtl="0">
              <a:spcBef>
                <a:spcPts val="0"/>
              </a:spcBef>
              <a:buClr>
                <a:schemeClr val="dk1"/>
              </a:buClr>
              <a:buSzPct val="55000"/>
              <a:buFont typeface="Arial"/>
              <a:buNone/>
            </a:pPr>
            <a:r>
              <a:rPr lang="en">
                <a:solidFill>
                  <a:schemeClr val="dk2"/>
                </a:solidFill>
              </a:rPr>
              <a:t>Een bijeenkomst aan het eind van de sprint</a:t>
            </a:r>
          </a:p>
          <a:p>
            <a:pPr marL="0" lvl="0" indent="-69850" rtl="0">
              <a:spcBef>
                <a:spcPts val="0"/>
              </a:spcBef>
              <a:buClr>
                <a:schemeClr val="dk1"/>
              </a:buClr>
              <a:buSzPct val="55000"/>
              <a:buFont typeface="Arial"/>
              <a:buNone/>
            </a:pPr>
            <a:endParaRPr b="1">
              <a:solidFill>
                <a:schemeClr val="dk2"/>
              </a:solidFill>
            </a:endParaRPr>
          </a:p>
          <a:p>
            <a:pPr marL="0" lvl="0" indent="-69850" rtl="0">
              <a:spcBef>
                <a:spcPts val="0"/>
              </a:spcBef>
              <a:buClr>
                <a:schemeClr val="dk1"/>
              </a:buClr>
              <a:buSzPct val="55000"/>
              <a:buFont typeface="Arial"/>
              <a:buNone/>
            </a:pPr>
            <a:r>
              <a:rPr lang="en" b="1">
                <a:solidFill>
                  <a:schemeClr val="dk2"/>
                </a:solidFill>
              </a:rPr>
              <a:t>Met als doel:</a:t>
            </a:r>
          </a:p>
          <a:p>
            <a:pPr marL="457200" lvl="0" indent="-228600" rtl="0">
              <a:spcBef>
                <a:spcPts val="0"/>
              </a:spcBef>
              <a:buClr>
                <a:schemeClr val="dk2"/>
              </a:buClr>
              <a:buAutoNum type="arabicPeriod"/>
            </a:pPr>
            <a:r>
              <a:rPr lang="en">
                <a:solidFill>
                  <a:schemeClr val="dk2"/>
                </a:solidFill>
              </a:rPr>
              <a:t>Samenwerking verbeteren</a:t>
            </a:r>
          </a:p>
          <a:p>
            <a:pPr marL="457200" lvl="0" indent="-228600" rtl="0">
              <a:spcBef>
                <a:spcPts val="0"/>
              </a:spcBef>
              <a:buClr>
                <a:schemeClr val="dk2"/>
              </a:buClr>
              <a:buAutoNum type="arabicPeriod"/>
            </a:pPr>
            <a:r>
              <a:rPr lang="en">
                <a:solidFill>
                  <a:schemeClr val="dk2"/>
                </a:solidFill>
              </a:rPr>
              <a:t>Sneller en effectiever werken</a:t>
            </a:r>
          </a:p>
          <a:p>
            <a:pPr marL="0" lvl="0" indent="-69850" rtl="0">
              <a:spcBef>
                <a:spcPts val="0"/>
              </a:spcBef>
              <a:buClr>
                <a:schemeClr val="dk1"/>
              </a:buClr>
              <a:buSzPct val="55000"/>
              <a:buFont typeface="Arial"/>
              <a:buNone/>
            </a:pPr>
            <a:endParaRPr>
              <a:solidFill>
                <a:schemeClr val="dk2"/>
              </a:solidFill>
            </a:endParaRPr>
          </a:p>
          <a:p>
            <a:pPr marL="0" lvl="0" indent="-69850">
              <a:spcBef>
                <a:spcPts val="0"/>
              </a:spcBef>
              <a:buClr>
                <a:schemeClr val="dk1"/>
              </a:buClr>
              <a:buSzPct val="55000"/>
              <a:buFont typeface="Arial"/>
              <a:buNone/>
            </a:pPr>
            <a:r>
              <a:rPr lang="en">
                <a:solidFill>
                  <a:schemeClr val="dk2"/>
                </a:solidFill>
              </a:rPr>
              <a:t>Dit doe je door te kijken naar het verloop van de afgelopen sprint</a:t>
            </a:r>
          </a:p>
        </p:txBody>
      </p:sp>
    </p:spTree>
  </p:cSld>
  <p:clrMapOvr>
    <a:masterClrMapping/>
  </p:clrMapOvr>
  <p:transition xmlns:p14="http://schemas.microsoft.com/office/powerpoint/2010/mai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Retrospective Theorie</a:t>
            </a:r>
          </a:p>
        </p:txBody>
      </p:sp>
      <p:sp>
        <p:nvSpPr>
          <p:cNvPr id="726" name="Shape 726"/>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r>
              <a:rPr lang="en" b="1"/>
              <a:t>Hoe?</a:t>
            </a:r>
            <a:r>
              <a:rPr lang="en"/>
              <a:t/>
            </a:r>
            <a:br>
              <a:rPr lang="en"/>
            </a:br>
            <a:r>
              <a:rPr lang="en"/>
              <a:t>Veel verschillende manieren.</a:t>
            </a:r>
          </a:p>
          <a:p>
            <a:pPr marL="0" lvl="0" indent="0" rtl="0">
              <a:spcBef>
                <a:spcPts val="0"/>
              </a:spcBef>
              <a:buNone/>
            </a:pPr>
            <a:endParaRPr b="1"/>
          </a:p>
          <a:p>
            <a:pPr marL="0" lvl="0" indent="0" rtl="0">
              <a:spcBef>
                <a:spcPts val="0"/>
              </a:spcBef>
              <a:buNone/>
            </a:pPr>
            <a:r>
              <a:rPr lang="en" b="1"/>
              <a:t>Meest gangbare manier</a:t>
            </a:r>
            <a:r>
              <a:rPr lang="en"/>
              <a:t/>
            </a:r>
            <a:br>
              <a:rPr lang="en"/>
            </a:br>
            <a:r>
              <a:rPr lang="en"/>
              <a:t>Benoem allemaal individueel het volgende:</a:t>
            </a:r>
          </a:p>
          <a:p>
            <a:pPr marL="457200" lvl="0" indent="-228600" rtl="0">
              <a:spcBef>
                <a:spcPts val="0"/>
              </a:spcBef>
              <a:buAutoNum type="arabicPeriod"/>
            </a:pPr>
            <a:r>
              <a:rPr lang="en" b="1"/>
              <a:t>Start </a:t>
            </a:r>
            <a:r>
              <a:rPr lang="en"/>
              <a:t>- Wat hebben we niet gedaan waarmee we eigenlijk moeten beginnen?</a:t>
            </a:r>
          </a:p>
          <a:p>
            <a:pPr marL="457200" lvl="0" indent="-228600" rtl="0">
              <a:spcBef>
                <a:spcPts val="0"/>
              </a:spcBef>
              <a:buAutoNum type="arabicPeriod"/>
            </a:pPr>
            <a:r>
              <a:rPr lang="en" b="1"/>
              <a:t>Stop</a:t>
            </a:r>
            <a:r>
              <a:rPr lang="en"/>
              <a:t> - Wat hebben we gedaan waarmee we moeten stoppen?</a:t>
            </a:r>
          </a:p>
          <a:p>
            <a:pPr marL="457200" lvl="0" indent="-228600" rtl="0">
              <a:spcBef>
                <a:spcPts val="0"/>
              </a:spcBef>
              <a:buAutoNum type="arabicPeriod"/>
            </a:pPr>
            <a:r>
              <a:rPr lang="en" b="1"/>
              <a:t>Continue</a:t>
            </a:r>
            <a:r>
              <a:rPr lang="en"/>
              <a:t> - wat hebben we gedaan waarmee we moeten doorgaan?</a:t>
            </a:r>
          </a:p>
          <a:p>
            <a:pPr lvl="0" rtl="0">
              <a:spcBef>
                <a:spcPts val="0"/>
              </a:spcBef>
              <a:buNone/>
            </a:pPr>
            <a:endParaRPr/>
          </a:p>
        </p:txBody>
      </p:sp>
    </p:spTree>
  </p:cSld>
  <p:clrMapOvr>
    <a:masterClrMapping/>
  </p:clrMapOvr>
  <p:transition xmlns:p14="http://schemas.microsoft.com/office/powerpoint/2010/mai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a:spcBef>
                <a:spcPts val="0"/>
              </a:spcBef>
              <a:buNone/>
            </a:pPr>
            <a:r>
              <a:rPr lang="en" b="1"/>
              <a:t>Of maak het visueel</a:t>
            </a:r>
          </a:p>
        </p:txBody>
      </p:sp>
      <p:sp>
        <p:nvSpPr>
          <p:cNvPr id="732" name="Shape 732"/>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lvl="0">
              <a:spcBef>
                <a:spcPts val="0"/>
              </a:spcBef>
              <a:buNone/>
            </a:pPr>
            <a:endParaRPr/>
          </a:p>
        </p:txBody>
      </p:sp>
      <p:pic>
        <p:nvPicPr>
          <p:cNvPr id="733" name="Shape 733"/>
          <p:cNvPicPr preferRelativeResize="0"/>
          <p:nvPr/>
        </p:nvPicPr>
        <p:blipFill rotWithShape="1">
          <a:blip r:embed="rId3">
            <a:alphaModFix/>
          </a:blip>
          <a:srcRect l="6458" t="15270" r="4826" b="4485"/>
          <a:stretch/>
        </p:blipFill>
        <p:spPr>
          <a:xfrm>
            <a:off x="1115399" y="1565125"/>
            <a:ext cx="5976999" cy="3542174"/>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207600" y="1270397"/>
            <a:ext cx="8229600" cy="3019500"/>
          </a:xfrm>
          <a:prstGeom prst="rect">
            <a:avLst/>
          </a:prstGeom>
        </p:spPr>
        <p:txBody>
          <a:bodyPr lIns="91425" tIns="91425" rIns="91425" bIns="91425" anchor="t" anchorCtr="0">
            <a:noAutofit/>
          </a:bodyPr>
          <a:lstStyle/>
          <a:p>
            <a:pPr lvl="0">
              <a:spcBef>
                <a:spcPts val="0"/>
              </a:spcBef>
              <a:buNone/>
            </a:pPr>
            <a:r>
              <a:rPr lang="en"/>
              <a:t>… maar zowel jij / jullie als de opdrachtgever weten nog niet precies hoe het eindresultaat er uit zal komen te zien. </a:t>
            </a:r>
          </a:p>
        </p:txBody>
      </p:sp>
    </p:spTree>
  </p:cSld>
  <p:clrMapOvr>
    <a:masterClrMapping/>
  </p:clrMapOvr>
  <p:transition xmlns:p14="http://schemas.microsoft.com/office/powerpoint/2010/mai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Retrospective Theorie</a:t>
            </a:r>
          </a:p>
        </p:txBody>
      </p:sp>
      <p:sp>
        <p:nvSpPr>
          <p:cNvPr id="739" name="Shape 739"/>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endParaRPr b="1"/>
          </a:p>
          <a:p>
            <a:pPr marL="0" lvl="0" indent="0" rtl="0">
              <a:spcBef>
                <a:spcPts val="0"/>
              </a:spcBef>
              <a:buNone/>
            </a:pPr>
            <a:r>
              <a:rPr lang="en" b="1"/>
              <a:t>Daarna als groep:</a:t>
            </a:r>
          </a:p>
          <a:p>
            <a:pPr marL="457200" lvl="0" indent="-228600" rtl="0">
              <a:spcBef>
                <a:spcPts val="0"/>
              </a:spcBef>
              <a:buAutoNum type="arabicPeriod"/>
            </a:pPr>
            <a:r>
              <a:rPr lang="en"/>
              <a:t>Bespreek de uitkomst</a:t>
            </a:r>
          </a:p>
          <a:p>
            <a:pPr marL="457200" lvl="0" indent="-228600" rtl="0">
              <a:spcBef>
                <a:spcPts val="0"/>
              </a:spcBef>
              <a:buAutoNum type="arabicPeriod"/>
            </a:pPr>
            <a:r>
              <a:rPr lang="en"/>
              <a:t>Maak van het belangrijkste verbeterpunt een Userstory </a:t>
            </a:r>
          </a:p>
          <a:p>
            <a:pPr marL="457200" lvl="0" indent="-228600" rtl="0">
              <a:spcBef>
                <a:spcPts val="0"/>
              </a:spcBef>
              <a:buAutoNum type="arabicPeriod"/>
            </a:pPr>
            <a:r>
              <a:rPr lang="en"/>
              <a:t>Neem de Userstory mee tijdens de eerstvolgende Spint Planning</a:t>
            </a:r>
          </a:p>
          <a:p>
            <a:pPr marL="0" lvl="0" indent="0" rtl="0">
              <a:spcBef>
                <a:spcPts val="0"/>
              </a:spcBef>
              <a:buNone/>
            </a:pPr>
            <a:endParaRPr/>
          </a:p>
          <a:p>
            <a:pPr marL="0" lvl="0" indent="0" algn="ctr" rtl="0">
              <a:spcBef>
                <a:spcPts val="0"/>
              </a:spcBef>
              <a:buNone/>
            </a:pPr>
            <a:endParaRPr>
              <a:solidFill>
                <a:schemeClr val="accent2"/>
              </a:solidFill>
            </a:endParaRPr>
          </a:p>
        </p:txBody>
      </p:sp>
    </p:spTree>
  </p:cSld>
  <p:clrMapOvr>
    <a:masterClrMapping/>
  </p:clrMapOvr>
  <p:transition xmlns:p14="http://schemas.microsoft.com/office/powerpoint/2010/mai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a:spLocks noGrp="1"/>
          </p:cNvSpPr>
          <p:nvPr>
            <p:ph type="title"/>
          </p:nvPr>
        </p:nvSpPr>
        <p:spPr>
          <a:xfrm>
            <a:off x="174400" y="535197"/>
            <a:ext cx="8229600" cy="857400"/>
          </a:xfrm>
          <a:prstGeom prst="rect">
            <a:avLst/>
          </a:prstGeom>
        </p:spPr>
        <p:txBody>
          <a:bodyPr lIns="91425" tIns="91425" rIns="91425" bIns="91425" anchor="ctr" anchorCtr="0">
            <a:noAutofit/>
          </a:bodyPr>
          <a:lstStyle/>
          <a:p>
            <a:pPr lvl="0" rtl="0">
              <a:spcBef>
                <a:spcPts val="0"/>
              </a:spcBef>
              <a:buNone/>
            </a:pPr>
            <a:r>
              <a:rPr lang="en" b="1"/>
              <a:t>Retrospective Theorie</a:t>
            </a:r>
          </a:p>
        </p:txBody>
      </p:sp>
      <p:sp>
        <p:nvSpPr>
          <p:cNvPr id="745" name="Shape 745"/>
          <p:cNvSpPr txBox="1">
            <a:spLocks noGrp="1"/>
          </p:cNvSpPr>
          <p:nvPr>
            <p:ph type="body" idx="1"/>
          </p:nvPr>
        </p:nvSpPr>
        <p:spPr>
          <a:xfrm>
            <a:off x="174400" y="1565125"/>
            <a:ext cx="8415299" cy="3029399"/>
          </a:xfrm>
          <a:prstGeom prst="rect">
            <a:avLst/>
          </a:prstGeom>
        </p:spPr>
        <p:txBody>
          <a:bodyPr lIns="91425" tIns="91425" rIns="91425" bIns="91425" anchor="t" anchorCtr="0">
            <a:noAutofit/>
          </a:bodyPr>
          <a:lstStyle/>
          <a:p>
            <a:pPr marL="0" lvl="0" indent="0" rtl="0">
              <a:spcBef>
                <a:spcPts val="0"/>
              </a:spcBef>
              <a:buNone/>
            </a:pPr>
            <a:endParaRPr b="1"/>
          </a:p>
          <a:p>
            <a:pPr marL="0" lvl="0" indent="0" rtl="0">
              <a:spcBef>
                <a:spcPts val="0"/>
              </a:spcBef>
              <a:buNone/>
            </a:pPr>
            <a:r>
              <a:rPr lang="en" b="1"/>
              <a:t>Daarna als groep:</a:t>
            </a:r>
          </a:p>
          <a:p>
            <a:pPr marL="457200" lvl="0" indent="-228600" rtl="0">
              <a:spcBef>
                <a:spcPts val="0"/>
              </a:spcBef>
              <a:buAutoNum type="arabicPeriod"/>
            </a:pPr>
            <a:r>
              <a:rPr lang="en"/>
              <a:t>Bespreek de uitkomst</a:t>
            </a:r>
          </a:p>
          <a:p>
            <a:pPr marL="457200" lvl="0" indent="-228600" rtl="0">
              <a:spcBef>
                <a:spcPts val="0"/>
              </a:spcBef>
              <a:buAutoNum type="arabicPeriod"/>
            </a:pPr>
            <a:r>
              <a:rPr lang="en"/>
              <a:t>Maak van het belangrijkste verbeterpunt een Userstory </a:t>
            </a:r>
          </a:p>
          <a:p>
            <a:pPr marL="457200" lvl="0" indent="-228600" rtl="0">
              <a:spcBef>
                <a:spcPts val="0"/>
              </a:spcBef>
              <a:buAutoNum type="arabicPeriod"/>
            </a:pPr>
            <a:r>
              <a:rPr lang="en"/>
              <a:t>Neem de Userstory mee tijdens de eerstvolgende Spint Planning</a:t>
            </a:r>
          </a:p>
          <a:p>
            <a:pPr marL="0" lvl="0" indent="0" rtl="0">
              <a:spcBef>
                <a:spcPts val="0"/>
              </a:spcBef>
              <a:buNone/>
            </a:pPr>
            <a:endParaRPr/>
          </a:p>
          <a:p>
            <a:pPr marL="0" lvl="0" indent="0" algn="ctr" rtl="0">
              <a:spcBef>
                <a:spcPts val="0"/>
              </a:spcBef>
              <a:buNone/>
            </a:pPr>
            <a:r>
              <a:rPr lang="en">
                <a:solidFill>
                  <a:schemeClr val="accent2"/>
                </a:solidFill>
              </a:rPr>
              <a:t>Eerste retrospective doen jullie samen met de Scrum Coach</a:t>
            </a:r>
          </a:p>
        </p:txBody>
      </p:sp>
    </p:spTree>
  </p:cSld>
  <p:clrMapOvr>
    <a:masterClrMapping/>
  </p:clrMapOvr>
  <p:transition xmlns:p14="http://schemas.microsoft.com/office/powerpoint/2010/mai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title"/>
          </p:nvPr>
        </p:nvSpPr>
        <p:spPr>
          <a:xfrm>
            <a:off x="360000" y="3496960"/>
            <a:ext cx="8424000" cy="857400"/>
          </a:xfrm>
          <a:prstGeom prst="rect">
            <a:avLst/>
          </a:prstGeom>
        </p:spPr>
        <p:txBody>
          <a:bodyPr lIns="91425" tIns="91425" rIns="91425" bIns="91425" anchor="ctr" anchorCtr="0">
            <a:noAutofit/>
          </a:bodyPr>
          <a:lstStyle/>
          <a:p>
            <a:pPr lvl="0" rtl="0">
              <a:spcBef>
                <a:spcPts val="0"/>
              </a:spcBef>
              <a:buNone/>
            </a:pPr>
            <a:r>
              <a:rPr lang="en" b="1"/>
              <a:t>Retrospective </a:t>
            </a:r>
          </a:p>
        </p:txBody>
      </p:sp>
    </p:spTree>
  </p:cSld>
  <p:clrMapOvr>
    <a:masterClrMapping/>
  </p:clrMapOvr>
  <p:transition xmlns:p14="http://schemas.microsoft.com/office/powerpoint/2010/mai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pSp>
        <p:nvGrpSpPr>
          <p:cNvPr id="755" name="Shape 755"/>
          <p:cNvGrpSpPr/>
          <p:nvPr/>
        </p:nvGrpSpPr>
        <p:grpSpPr>
          <a:xfrm>
            <a:off x="2117952" y="1653666"/>
            <a:ext cx="2749200" cy="2061900"/>
            <a:chOff x="2131497" y="637310"/>
            <a:chExt cx="2749200" cy="2749200"/>
          </a:xfrm>
        </p:grpSpPr>
        <p:sp>
          <p:nvSpPr>
            <p:cNvPr id="756" name="Shape 756"/>
            <p:cNvSpPr/>
            <p:nvPr/>
          </p:nvSpPr>
          <p:spPr>
            <a:xfrm>
              <a:off x="2149726" y="1108670"/>
              <a:ext cx="2235300" cy="2235300"/>
            </a:xfrm>
            <a:custGeom>
              <a:avLst/>
              <a:gdLst/>
              <a:ahLst/>
              <a:cxnLst/>
              <a:rect l="0" t="0" r="0" b="0"/>
              <a:pathLst>
                <a:path w="120000" h="120000" extrusionOk="0">
                  <a:moveTo>
                    <a:pt x="86750" y="19132"/>
                  </a:moveTo>
                  <a:lnTo>
                    <a:pt x="92701" y="9885"/>
                  </a:lnTo>
                  <a:lnTo>
                    <a:pt x="101338" y="16706"/>
                  </a:lnTo>
                  <a:lnTo>
                    <a:pt x="98116" y="28109"/>
                  </a:lnTo>
                  <a:lnTo>
                    <a:pt x="98116" y="28109"/>
                  </a:lnTo>
                  <a:cubicBezTo>
                    <a:pt x="102719" y="32983"/>
                    <a:pt x="106219" y="38688"/>
                    <a:pt x="108402" y="44876"/>
                  </a:cubicBezTo>
                  <a:lnTo>
                    <a:pt x="117518" y="44021"/>
                  </a:lnTo>
                  <a:lnTo>
                    <a:pt x="119326" y="53669"/>
                  </a:lnTo>
                  <a:lnTo>
                    <a:pt x="110979" y="58630"/>
                  </a:lnTo>
                  <a:cubicBezTo>
                    <a:pt x="111176" y="65148"/>
                    <a:pt x="109961" y="71636"/>
                    <a:pt x="107407" y="77697"/>
                  </a:cubicBezTo>
                  <a:lnTo>
                    <a:pt x="113368" y="86932"/>
                  </a:lnTo>
                  <a:lnTo>
                    <a:pt x="107958" y="95751"/>
                  </a:lnTo>
                  <a:lnTo>
                    <a:pt x="99987" y="89791"/>
                  </a:lnTo>
                  <a:cubicBezTo>
                    <a:pt x="95687" y="94904"/>
                    <a:pt x="90325" y="99139"/>
                    <a:pt x="84229" y="102237"/>
                  </a:cubicBezTo>
                  <a:lnTo>
                    <a:pt x="84931" y="114386"/>
                  </a:lnTo>
                  <a:lnTo>
                    <a:pt x="74062" y="118109"/>
                  </a:lnTo>
                  <a:lnTo>
                    <a:pt x="70285" y="107013"/>
                  </a:lnTo>
                  <a:lnTo>
                    <a:pt x="70285" y="107013"/>
                  </a:lnTo>
                  <a:cubicBezTo>
                    <a:pt x="63499" y="108328"/>
                    <a:pt x="56500" y="108328"/>
                    <a:pt x="49714" y="107013"/>
                  </a:cubicBezTo>
                  <a:lnTo>
                    <a:pt x="45937" y="118109"/>
                  </a:lnTo>
                  <a:lnTo>
                    <a:pt x="35068" y="114386"/>
                  </a:lnTo>
                  <a:lnTo>
                    <a:pt x="35770" y="102237"/>
                  </a:lnTo>
                  <a:lnTo>
                    <a:pt x="35770" y="102237"/>
                  </a:lnTo>
                  <a:cubicBezTo>
                    <a:pt x="29674" y="99139"/>
                    <a:pt x="24312" y="94904"/>
                    <a:pt x="20012" y="89791"/>
                  </a:cubicBezTo>
                  <a:lnTo>
                    <a:pt x="12041" y="95751"/>
                  </a:lnTo>
                  <a:lnTo>
                    <a:pt x="6631" y="86932"/>
                  </a:lnTo>
                  <a:lnTo>
                    <a:pt x="12592" y="77697"/>
                  </a:lnTo>
                  <a:lnTo>
                    <a:pt x="12592" y="77697"/>
                  </a:lnTo>
                  <a:cubicBezTo>
                    <a:pt x="10038" y="71636"/>
                    <a:pt x="8823" y="65148"/>
                    <a:pt x="9020" y="58630"/>
                  </a:cubicBezTo>
                  <a:lnTo>
                    <a:pt x="673" y="53669"/>
                  </a:lnTo>
                  <a:lnTo>
                    <a:pt x="2481" y="44021"/>
                  </a:lnTo>
                  <a:lnTo>
                    <a:pt x="11597" y="44876"/>
                  </a:lnTo>
                  <a:cubicBezTo>
                    <a:pt x="13780" y="38688"/>
                    <a:pt x="17280" y="32983"/>
                    <a:pt x="21883" y="28109"/>
                  </a:cubicBezTo>
                  <a:lnTo>
                    <a:pt x="18661" y="16706"/>
                  </a:lnTo>
                  <a:lnTo>
                    <a:pt x="27298" y="9885"/>
                  </a:lnTo>
                  <a:lnTo>
                    <a:pt x="33249" y="19132"/>
                  </a:lnTo>
                  <a:lnTo>
                    <a:pt x="33249" y="19132"/>
                  </a:lnTo>
                  <a:cubicBezTo>
                    <a:pt x="39148" y="15712"/>
                    <a:pt x="45726" y="13459"/>
                    <a:pt x="52580" y="12510"/>
                  </a:cubicBezTo>
                  <a:lnTo>
                    <a:pt x="54167" y="510"/>
                  </a:lnTo>
                  <a:lnTo>
                    <a:pt x="65832" y="510"/>
                  </a:lnTo>
                  <a:lnTo>
                    <a:pt x="67419" y="12510"/>
                  </a:lnTo>
                  <a:cubicBezTo>
                    <a:pt x="74273" y="13459"/>
                    <a:pt x="80851" y="15712"/>
                    <a:pt x="86750" y="19132"/>
                  </a:cubicBezTo>
                  <a:close/>
                </a:path>
              </a:pathLst>
            </a:custGeom>
            <a:solidFill>
              <a:srgbClr val="4441E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txBox="1"/>
            <p:nvPr/>
          </p:nvSpPr>
          <p:spPr>
            <a:xfrm>
              <a:off x="2599101" y="1632255"/>
              <a:ext cx="1336499" cy="1148999"/>
            </a:xfrm>
            <a:prstGeom prst="rect">
              <a:avLst/>
            </a:prstGeom>
            <a:noFill/>
            <a:ln>
              <a:noFill/>
            </a:ln>
          </p:spPr>
          <p:txBody>
            <a:bodyPr lIns="30475" tIns="30475" rIns="30475" bIns="30475" anchor="ctr" anchorCtr="0">
              <a:noAutofit/>
            </a:bodyPr>
            <a:lstStyle/>
            <a:p>
              <a:pPr marL="0" marR="0" lvl="0" indent="0" algn="ctr" rtl="0">
                <a:lnSpc>
                  <a:spcPct val="90000"/>
                </a:lnSpc>
                <a:spcBef>
                  <a:spcPts val="0"/>
                </a:spcBef>
                <a:spcAft>
                  <a:spcPts val="0"/>
                </a:spcAft>
                <a:buSzPct val="25000"/>
                <a:buNone/>
              </a:pPr>
              <a:r>
                <a:rPr lang="en" sz="2400" b="0" i="0" u="none" strike="noStrike" cap="none">
                  <a:solidFill>
                    <a:schemeClr val="lt1"/>
                  </a:solidFill>
                  <a:latin typeface="Arial"/>
                  <a:ea typeface="Arial"/>
                  <a:cs typeface="Arial"/>
                  <a:sym typeface="Arial"/>
                </a:rPr>
                <a:t>Artifacts</a:t>
              </a:r>
            </a:p>
          </p:txBody>
        </p:sp>
        <p:sp>
          <p:nvSpPr>
            <p:cNvPr id="758" name="Shape 758"/>
            <p:cNvSpPr/>
            <p:nvPr/>
          </p:nvSpPr>
          <p:spPr>
            <a:xfrm>
              <a:off x="2131497" y="637310"/>
              <a:ext cx="2749200" cy="2749200"/>
            </a:xfrm>
            <a:custGeom>
              <a:avLst/>
              <a:gdLst/>
              <a:ahLst/>
              <a:cxnLst/>
              <a:rect l="0" t="0" r="0" b="0"/>
              <a:pathLst>
                <a:path w="120000" h="120000" extrusionOk="0">
                  <a:moveTo>
                    <a:pt x="48124" y="5130"/>
                  </a:moveTo>
                  <a:lnTo>
                    <a:pt x="48124" y="5130"/>
                  </a:lnTo>
                  <a:cubicBezTo>
                    <a:pt x="75673" y="-630"/>
                    <a:pt x="103379" y="14224"/>
                    <a:pt x="113365" y="40110"/>
                  </a:cubicBezTo>
                  <a:cubicBezTo>
                    <a:pt x="123351" y="65997"/>
                    <a:pt x="112632" y="95173"/>
                    <a:pt x="88122" y="108814"/>
                  </a:cubicBezTo>
                  <a:lnTo>
                    <a:pt x="89688" y="112083"/>
                  </a:lnTo>
                  <a:lnTo>
                    <a:pt x="83104" y="108228"/>
                  </a:lnTo>
                  <a:lnTo>
                    <a:pt x="84174" y="100572"/>
                  </a:lnTo>
                  <a:lnTo>
                    <a:pt x="85739" y="103839"/>
                  </a:lnTo>
                  <a:cubicBezTo>
                    <a:pt x="108413" y="91730"/>
                    <a:pt x="118442" y="65662"/>
                    <a:pt x="109361" y="42441"/>
                  </a:cubicBezTo>
                  <a:cubicBezTo>
                    <a:pt x="100279" y="19220"/>
                    <a:pt x="74800" y="5783"/>
                    <a:pt x="49349" y="10793"/>
                  </a:cubicBezTo>
                  <a:close/>
                </a:path>
              </a:pathLst>
            </a:custGeom>
            <a:solidFill>
              <a:srgbClr val="AEAEF2"/>
            </a:solidFill>
            <a:ln>
              <a:noFill/>
            </a:ln>
          </p:spPr>
          <p:txBody>
            <a:bodyPr lIns="91425" tIns="91425" rIns="91425" bIns="91425" anchor="ctr" anchorCtr="0">
              <a:noAutofit/>
            </a:bodyPr>
            <a:lstStyle/>
            <a:p>
              <a:pPr lvl="0">
                <a:spcBef>
                  <a:spcPts val="0"/>
                </a:spcBef>
                <a:buNone/>
              </a:pPr>
              <a:endParaRPr/>
            </a:p>
          </p:txBody>
        </p:sp>
      </p:grpSp>
      <p:grpSp>
        <p:nvGrpSpPr>
          <p:cNvPr id="759" name="Shape 759"/>
          <p:cNvGrpSpPr/>
          <p:nvPr/>
        </p:nvGrpSpPr>
        <p:grpSpPr>
          <a:xfrm>
            <a:off x="3526692" y="3080143"/>
            <a:ext cx="2749200" cy="2061900"/>
            <a:chOff x="2002692" y="827726"/>
            <a:chExt cx="2749200" cy="2749200"/>
          </a:xfrm>
        </p:grpSpPr>
        <p:sp>
          <p:nvSpPr>
            <p:cNvPr id="760" name="Shape 760"/>
            <p:cNvSpPr/>
            <p:nvPr/>
          </p:nvSpPr>
          <p:spPr>
            <a:xfrm>
              <a:off x="2049902" y="1016200"/>
              <a:ext cx="2235300" cy="2235300"/>
            </a:xfrm>
            <a:custGeom>
              <a:avLst/>
              <a:gdLst/>
              <a:ahLst/>
              <a:cxnLst/>
              <a:rect l="0" t="0" r="0" b="0"/>
              <a:pathLst>
                <a:path w="120000" h="120000" extrusionOk="0">
                  <a:moveTo>
                    <a:pt x="86750" y="19132"/>
                  </a:moveTo>
                  <a:lnTo>
                    <a:pt x="92701" y="9885"/>
                  </a:lnTo>
                  <a:lnTo>
                    <a:pt x="101338" y="16706"/>
                  </a:lnTo>
                  <a:lnTo>
                    <a:pt x="98116" y="28109"/>
                  </a:lnTo>
                  <a:lnTo>
                    <a:pt x="98116" y="28109"/>
                  </a:lnTo>
                  <a:cubicBezTo>
                    <a:pt x="102719" y="32983"/>
                    <a:pt x="106219" y="38688"/>
                    <a:pt x="108402" y="44876"/>
                  </a:cubicBezTo>
                  <a:lnTo>
                    <a:pt x="117518" y="44021"/>
                  </a:lnTo>
                  <a:lnTo>
                    <a:pt x="119326" y="53669"/>
                  </a:lnTo>
                  <a:lnTo>
                    <a:pt x="110979" y="58630"/>
                  </a:lnTo>
                  <a:cubicBezTo>
                    <a:pt x="111176" y="65148"/>
                    <a:pt x="109961" y="71636"/>
                    <a:pt x="107407" y="77697"/>
                  </a:cubicBezTo>
                  <a:lnTo>
                    <a:pt x="113368" y="86932"/>
                  </a:lnTo>
                  <a:lnTo>
                    <a:pt x="107958" y="95751"/>
                  </a:lnTo>
                  <a:lnTo>
                    <a:pt x="99987" y="89791"/>
                  </a:lnTo>
                  <a:cubicBezTo>
                    <a:pt x="95687" y="94904"/>
                    <a:pt x="90325" y="99139"/>
                    <a:pt x="84229" y="102237"/>
                  </a:cubicBezTo>
                  <a:lnTo>
                    <a:pt x="84931" y="114386"/>
                  </a:lnTo>
                  <a:lnTo>
                    <a:pt x="74062" y="118109"/>
                  </a:lnTo>
                  <a:lnTo>
                    <a:pt x="70285" y="107013"/>
                  </a:lnTo>
                  <a:lnTo>
                    <a:pt x="70285" y="107013"/>
                  </a:lnTo>
                  <a:cubicBezTo>
                    <a:pt x="63499" y="108328"/>
                    <a:pt x="56500" y="108328"/>
                    <a:pt x="49714" y="107013"/>
                  </a:cubicBezTo>
                  <a:lnTo>
                    <a:pt x="45937" y="118109"/>
                  </a:lnTo>
                  <a:lnTo>
                    <a:pt x="35068" y="114386"/>
                  </a:lnTo>
                  <a:lnTo>
                    <a:pt x="35770" y="102237"/>
                  </a:lnTo>
                  <a:lnTo>
                    <a:pt x="35770" y="102237"/>
                  </a:lnTo>
                  <a:cubicBezTo>
                    <a:pt x="29674" y="99139"/>
                    <a:pt x="24312" y="94904"/>
                    <a:pt x="20012" y="89791"/>
                  </a:cubicBezTo>
                  <a:lnTo>
                    <a:pt x="12041" y="95751"/>
                  </a:lnTo>
                  <a:lnTo>
                    <a:pt x="6631" y="86932"/>
                  </a:lnTo>
                  <a:lnTo>
                    <a:pt x="12592" y="77697"/>
                  </a:lnTo>
                  <a:lnTo>
                    <a:pt x="12592" y="77697"/>
                  </a:lnTo>
                  <a:cubicBezTo>
                    <a:pt x="10038" y="71636"/>
                    <a:pt x="8823" y="65148"/>
                    <a:pt x="9020" y="58630"/>
                  </a:cubicBezTo>
                  <a:lnTo>
                    <a:pt x="673" y="53669"/>
                  </a:lnTo>
                  <a:lnTo>
                    <a:pt x="2481" y="44021"/>
                  </a:lnTo>
                  <a:lnTo>
                    <a:pt x="11597" y="44876"/>
                  </a:lnTo>
                  <a:cubicBezTo>
                    <a:pt x="13780" y="38688"/>
                    <a:pt x="17280" y="32983"/>
                    <a:pt x="21883" y="28109"/>
                  </a:cubicBezTo>
                  <a:lnTo>
                    <a:pt x="18661" y="16706"/>
                  </a:lnTo>
                  <a:lnTo>
                    <a:pt x="27298" y="9885"/>
                  </a:lnTo>
                  <a:lnTo>
                    <a:pt x="33249" y="19132"/>
                  </a:lnTo>
                  <a:lnTo>
                    <a:pt x="33249" y="19132"/>
                  </a:lnTo>
                  <a:cubicBezTo>
                    <a:pt x="39148" y="15712"/>
                    <a:pt x="45726" y="13459"/>
                    <a:pt x="52580" y="12510"/>
                  </a:cubicBezTo>
                  <a:lnTo>
                    <a:pt x="54167" y="510"/>
                  </a:lnTo>
                  <a:lnTo>
                    <a:pt x="65832" y="510"/>
                  </a:lnTo>
                  <a:lnTo>
                    <a:pt x="67419" y="12510"/>
                  </a:lnTo>
                  <a:cubicBezTo>
                    <a:pt x="74273" y="13459"/>
                    <a:pt x="80851" y="15712"/>
                    <a:pt x="86750" y="19132"/>
                  </a:cubicBezTo>
                  <a:close/>
                </a:path>
              </a:pathLst>
            </a:custGeom>
            <a:solidFill>
              <a:srgbClr val="4441E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txBox="1"/>
            <p:nvPr/>
          </p:nvSpPr>
          <p:spPr>
            <a:xfrm>
              <a:off x="2499277" y="1539786"/>
              <a:ext cx="1336499" cy="1148999"/>
            </a:xfrm>
            <a:prstGeom prst="rect">
              <a:avLst/>
            </a:prstGeom>
            <a:noFill/>
            <a:ln>
              <a:noFill/>
            </a:ln>
          </p:spPr>
          <p:txBody>
            <a:bodyPr lIns="30475" tIns="30475" rIns="30475" bIns="30475" anchor="ctr" anchorCtr="0">
              <a:noAutofit/>
            </a:bodyPr>
            <a:lstStyle/>
            <a:p>
              <a:pPr marL="0" marR="0" lvl="0" indent="0" algn="ctr" rtl="0">
                <a:lnSpc>
                  <a:spcPct val="90000"/>
                </a:lnSpc>
                <a:spcBef>
                  <a:spcPts val="0"/>
                </a:spcBef>
                <a:spcAft>
                  <a:spcPts val="0"/>
                </a:spcAft>
                <a:buSzPct val="25000"/>
                <a:buNone/>
              </a:pPr>
              <a:r>
                <a:rPr lang="en" sz="2400" b="0" i="0" u="none" strike="noStrike" cap="none">
                  <a:solidFill>
                    <a:schemeClr val="lt1"/>
                  </a:solidFill>
                  <a:latin typeface="Arial"/>
                  <a:ea typeface="Arial"/>
                  <a:cs typeface="Arial"/>
                  <a:sym typeface="Arial"/>
                </a:rPr>
                <a:t>Events</a:t>
              </a:r>
            </a:p>
          </p:txBody>
        </p:sp>
        <p:sp>
          <p:nvSpPr>
            <p:cNvPr id="762" name="Shape 762"/>
            <p:cNvSpPr/>
            <p:nvPr/>
          </p:nvSpPr>
          <p:spPr>
            <a:xfrm>
              <a:off x="2002692" y="827726"/>
              <a:ext cx="2749200" cy="2749200"/>
            </a:xfrm>
            <a:custGeom>
              <a:avLst/>
              <a:gdLst/>
              <a:ahLst/>
              <a:cxnLst/>
              <a:rect l="0" t="0" r="0" b="0"/>
              <a:pathLst>
                <a:path w="120000" h="120000" extrusionOk="0">
                  <a:moveTo>
                    <a:pt x="48124" y="5130"/>
                  </a:moveTo>
                  <a:lnTo>
                    <a:pt x="48124" y="5130"/>
                  </a:lnTo>
                  <a:cubicBezTo>
                    <a:pt x="75673" y="-630"/>
                    <a:pt x="103379" y="14224"/>
                    <a:pt x="113365" y="40110"/>
                  </a:cubicBezTo>
                  <a:cubicBezTo>
                    <a:pt x="123351" y="65997"/>
                    <a:pt x="112632" y="95173"/>
                    <a:pt x="88122" y="108814"/>
                  </a:cubicBezTo>
                  <a:lnTo>
                    <a:pt x="89688" y="112083"/>
                  </a:lnTo>
                  <a:lnTo>
                    <a:pt x="83104" y="108228"/>
                  </a:lnTo>
                  <a:lnTo>
                    <a:pt x="84174" y="100572"/>
                  </a:lnTo>
                  <a:lnTo>
                    <a:pt x="85739" y="103839"/>
                  </a:lnTo>
                  <a:cubicBezTo>
                    <a:pt x="108413" y="91730"/>
                    <a:pt x="118442" y="65662"/>
                    <a:pt x="109361" y="42441"/>
                  </a:cubicBezTo>
                  <a:cubicBezTo>
                    <a:pt x="100279" y="19220"/>
                    <a:pt x="74800" y="5783"/>
                    <a:pt x="49349" y="10793"/>
                  </a:cubicBezTo>
                  <a:close/>
                </a:path>
              </a:pathLst>
            </a:custGeom>
            <a:solidFill>
              <a:srgbClr val="AEAEF2"/>
            </a:solidFill>
            <a:ln>
              <a:noFill/>
            </a:ln>
          </p:spPr>
          <p:txBody>
            <a:bodyPr lIns="91425" tIns="91425" rIns="91425" bIns="91425" anchor="ctr" anchorCtr="0">
              <a:noAutofit/>
            </a:bodyPr>
            <a:lstStyle/>
            <a:p>
              <a:pPr lvl="0">
                <a:spcBef>
                  <a:spcPts val="0"/>
                </a:spcBef>
                <a:buNone/>
              </a:pPr>
              <a:endParaRPr/>
            </a:p>
          </p:txBody>
        </p:sp>
      </p:grpSp>
      <p:grpSp>
        <p:nvGrpSpPr>
          <p:cNvPr id="763" name="Shape 763"/>
          <p:cNvGrpSpPr/>
          <p:nvPr/>
        </p:nvGrpSpPr>
        <p:grpSpPr>
          <a:xfrm>
            <a:off x="4752000" y="1738185"/>
            <a:ext cx="2749200" cy="2061900"/>
            <a:chOff x="1884913" y="657352"/>
            <a:chExt cx="2749200" cy="2749200"/>
          </a:xfrm>
        </p:grpSpPr>
        <p:sp>
          <p:nvSpPr>
            <p:cNvPr id="764" name="Shape 764"/>
            <p:cNvSpPr/>
            <p:nvPr/>
          </p:nvSpPr>
          <p:spPr>
            <a:xfrm>
              <a:off x="2006250" y="1041749"/>
              <a:ext cx="2235300" cy="2235300"/>
            </a:xfrm>
            <a:custGeom>
              <a:avLst/>
              <a:gdLst/>
              <a:ahLst/>
              <a:cxnLst/>
              <a:rect l="0" t="0" r="0" b="0"/>
              <a:pathLst>
                <a:path w="120000" h="120000" extrusionOk="0">
                  <a:moveTo>
                    <a:pt x="86750" y="19132"/>
                  </a:moveTo>
                  <a:lnTo>
                    <a:pt x="92701" y="9885"/>
                  </a:lnTo>
                  <a:lnTo>
                    <a:pt x="101338" y="16706"/>
                  </a:lnTo>
                  <a:lnTo>
                    <a:pt x="98116" y="28109"/>
                  </a:lnTo>
                  <a:lnTo>
                    <a:pt x="98116" y="28109"/>
                  </a:lnTo>
                  <a:cubicBezTo>
                    <a:pt x="102719" y="32983"/>
                    <a:pt x="106219" y="38688"/>
                    <a:pt x="108402" y="44876"/>
                  </a:cubicBezTo>
                  <a:lnTo>
                    <a:pt x="117518" y="44021"/>
                  </a:lnTo>
                  <a:lnTo>
                    <a:pt x="119326" y="53669"/>
                  </a:lnTo>
                  <a:lnTo>
                    <a:pt x="110979" y="58630"/>
                  </a:lnTo>
                  <a:cubicBezTo>
                    <a:pt x="111176" y="65148"/>
                    <a:pt x="109961" y="71636"/>
                    <a:pt x="107407" y="77697"/>
                  </a:cubicBezTo>
                  <a:lnTo>
                    <a:pt x="113368" y="86932"/>
                  </a:lnTo>
                  <a:lnTo>
                    <a:pt x="107958" y="95751"/>
                  </a:lnTo>
                  <a:lnTo>
                    <a:pt x="99987" y="89791"/>
                  </a:lnTo>
                  <a:cubicBezTo>
                    <a:pt x="95687" y="94904"/>
                    <a:pt x="90325" y="99139"/>
                    <a:pt x="84229" y="102237"/>
                  </a:cubicBezTo>
                  <a:lnTo>
                    <a:pt x="84931" y="114386"/>
                  </a:lnTo>
                  <a:lnTo>
                    <a:pt x="74062" y="118109"/>
                  </a:lnTo>
                  <a:lnTo>
                    <a:pt x="70285" y="107013"/>
                  </a:lnTo>
                  <a:lnTo>
                    <a:pt x="70285" y="107013"/>
                  </a:lnTo>
                  <a:cubicBezTo>
                    <a:pt x="63499" y="108328"/>
                    <a:pt x="56500" y="108328"/>
                    <a:pt x="49714" y="107013"/>
                  </a:cubicBezTo>
                  <a:lnTo>
                    <a:pt x="45937" y="118109"/>
                  </a:lnTo>
                  <a:lnTo>
                    <a:pt x="35068" y="114386"/>
                  </a:lnTo>
                  <a:lnTo>
                    <a:pt x="35770" y="102237"/>
                  </a:lnTo>
                  <a:lnTo>
                    <a:pt x="35770" y="102237"/>
                  </a:lnTo>
                  <a:cubicBezTo>
                    <a:pt x="29674" y="99139"/>
                    <a:pt x="24312" y="94904"/>
                    <a:pt x="20012" y="89791"/>
                  </a:cubicBezTo>
                  <a:lnTo>
                    <a:pt x="12041" y="95751"/>
                  </a:lnTo>
                  <a:lnTo>
                    <a:pt x="6631" y="86932"/>
                  </a:lnTo>
                  <a:lnTo>
                    <a:pt x="12592" y="77697"/>
                  </a:lnTo>
                  <a:lnTo>
                    <a:pt x="12592" y="77697"/>
                  </a:lnTo>
                  <a:cubicBezTo>
                    <a:pt x="10038" y="71636"/>
                    <a:pt x="8823" y="65148"/>
                    <a:pt x="9020" y="58630"/>
                  </a:cubicBezTo>
                  <a:lnTo>
                    <a:pt x="673" y="53669"/>
                  </a:lnTo>
                  <a:lnTo>
                    <a:pt x="2481" y="44021"/>
                  </a:lnTo>
                  <a:lnTo>
                    <a:pt x="11597" y="44876"/>
                  </a:lnTo>
                  <a:cubicBezTo>
                    <a:pt x="13780" y="38688"/>
                    <a:pt x="17280" y="32983"/>
                    <a:pt x="21883" y="28109"/>
                  </a:cubicBezTo>
                  <a:lnTo>
                    <a:pt x="18661" y="16706"/>
                  </a:lnTo>
                  <a:lnTo>
                    <a:pt x="27298" y="9885"/>
                  </a:lnTo>
                  <a:lnTo>
                    <a:pt x="33249" y="19132"/>
                  </a:lnTo>
                  <a:lnTo>
                    <a:pt x="33249" y="19132"/>
                  </a:lnTo>
                  <a:cubicBezTo>
                    <a:pt x="39148" y="15712"/>
                    <a:pt x="45726" y="13459"/>
                    <a:pt x="52580" y="12510"/>
                  </a:cubicBezTo>
                  <a:lnTo>
                    <a:pt x="54167" y="510"/>
                  </a:lnTo>
                  <a:lnTo>
                    <a:pt x="65832" y="510"/>
                  </a:lnTo>
                  <a:lnTo>
                    <a:pt x="67419" y="12510"/>
                  </a:lnTo>
                  <a:cubicBezTo>
                    <a:pt x="74273" y="13459"/>
                    <a:pt x="80851" y="15712"/>
                    <a:pt x="86750" y="19132"/>
                  </a:cubicBezTo>
                  <a:close/>
                </a:path>
              </a:pathLst>
            </a:custGeom>
            <a:solidFill>
              <a:srgbClr val="4441E7"/>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5" name="Shape 765"/>
            <p:cNvSpPr txBox="1"/>
            <p:nvPr/>
          </p:nvSpPr>
          <p:spPr>
            <a:xfrm>
              <a:off x="2455625" y="1565333"/>
              <a:ext cx="1336499" cy="1148999"/>
            </a:xfrm>
            <a:prstGeom prst="rect">
              <a:avLst/>
            </a:prstGeom>
            <a:noFill/>
            <a:ln>
              <a:noFill/>
            </a:ln>
          </p:spPr>
          <p:txBody>
            <a:bodyPr lIns="30475" tIns="30475" rIns="30475" bIns="30475" anchor="ctr" anchorCtr="0">
              <a:noAutofit/>
            </a:bodyPr>
            <a:lstStyle/>
            <a:p>
              <a:pPr marL="0" marR="0" lvl="0" indent="0" algn="ctr" rtl="0">
                <a:lnSpc>
                  <a:spcPct val="90000"/>
                </a:lnSpc>
                <a:spcBef>
                  <a:spcPts val="0"/>
                </a:spcBef>
                <a:spcAft>
                  <a:spcPts val="0"/>
                </a:spcAft>
                <a:buSzPct val="25000"/>
                <a:buNone/>
              </a:pPr>
              <a:r>
                <a:rPr lang="en" sz="2400" b="0" i="0" u="none" strike="noStrike" cap="none">
                  <a:solidFill>
                    <a:schemeClr val="lt1"/>
                  </a:solidFill>
                  <a:latin typeface="Arial"/>
                  <a:ea typeface="Arial"/>
                  <a:cs typeface="Arial"/>
                  <a:sym typeface="Arial"/>
                </a:rPr>
                <a:t>Roles</a:t>
              </a:r>
            </a:p>
          </p:txBody>
        </p:sp>
        <p:sp>
          <p:nvSpPr>
            <p:cNvPr id="766" name="Shape 766"/>
            <p:cNvSpPr/>
            <p:nvPr/>
          </p:nvSpPr>
          <p:spPr>
            <a:xfrm>
              <a:off x="1884913" y="657352"/>
              <a:ext cx="2749200" cy="2749200"/>
            </a:xfrm>
            <a:custGeom>
              <a:avLst/>
              <a:gdLst/>
              <a:ahLst/>
              <a:cxnLst/>
              <a:rect l="0" t="0" r="0" b="0"/>
              <a:pathLst>
                <a:path w="120000" h="120000" extrusionOk="0">
                  <a:moveTo>
                    <a:pt x="48124" y="5130"/>
                  </a:moveTo>
                  <a:lnTo>
                    <a:pt x="48124" y="5130"/>
                  </a:lnTo>
                  <a:cubicBezTo>
                    <a:pt x="75673" y="-630"/>
                    <a:pt x="103379" y="14224"/>
                    <a:pt x="113365" y="40110"/>
                  </a:cubicBezTo>
                  <a:cubicBezTo>
                    <a:pt x="123351" y="65997"/>
                    <a:pt x="112632" y="95173"/>
                    <a:pt x="88122" y="108814"/>
                  </a:cubicBezTo>
                  <a:lnTo>
                    <a:pt x="89688" y="112083"/>
                  </a:lnTo>
                  <a:lnTo>
                    <a:pt x="83104" y="108228"/>
                  </a:lnTo>
                  <a:lnTo>
                    <a:pt x="84174" y="100572"/>
                  </a:lnTo>
                  <a:lnTo>
                    <a:pt x="85739" y="103839"/>
                  </a:lnTo>
                  <a:cubicBezTo>
                    <a:pt x="108413" y="91730"/>
                    <a:pt x="118442" y="65662"/>
                    <a:pt x="109361" y="42441"/>
                  </a:cubicBezTo>
                  <a:cubicBezTo>
                    <a:pt x="100279" y="19220"/>
                    <a:pt x="74800" y="5783"/>
                    <a:pt x="49349" y="10793"/>
                  </a:cubicBezTo>
                  <a:close/>
                </a:path>
              </a:pathLst>
            </a:custGeom>
            <a:solidFill>
              <a:srgbClr val="AEAEF2"/>
            </a:solidFill>
            <a:ln>
              <a:noFill/>
            </a:ln>
          </p:spPr>
          <p:txBody>
            <a:bodyPr lIns="91425" tIns="91425" rIns="91425" bIns="91425" anchor="ctr" anchorCtr="0">
              <a:noAutofit/>
            </a:bodyPr>
            <a:lstStyle/>
            <a:p>
              <a:pPr lvl="0">
                <a:spcBef>
                  <a:spcPts val="0"/>
                </a:spcBef>
                <a:buNone/>
              </a:pPr>
              <a:endParaRPr/>
            </a:p>
          </p:txBody>
        </p:sp>
      </p:grpSp>
      <p:sp>
        <p:nvSpPr>
          <p:cNvPr id="767" name="Shape 767"/>
          <p:cNvSpPr txBox="1">
            <a:spLocks noGrp="1"/>
          </p:cNvSpPr>
          <p:nvPr>
            <p:ph type="title"/>
          </p:nvPr>
        </p:nvSpPr>
        <p:spPr>
          <a:xfrm>
            <a:off x="174400" y="535197"/>
            <a:ext cx="8229600" cy="857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endParaRPr sz="3200" b="0" i="0" u="none" strike="noStrike" cap="none">
              <a:solidFill>
                <a:schemeClr val="dk2"/>
              </a:solidFill>
              <a:latin typeface="Arial"/>
              <a:ea typeface="Arial"/>
              <a:cs typeface="Arial"/>
              <a:sym typeface="Arial"/>
            </a:endParaRPr>
          </a:p>
        </p:txBody>
      </p:sp>
      <p:sp>
        <p:nvSpPr>
          <p:cNvPr id="768" name="Shape 768"/>
          <p:cNvSpPr/>
          <p:nvPr/>
        </p:nvSpPr>
        <p:spPr>
          <a:xfrm>
            <a:off x="581075" y="3819500"/>
            <a:ext cx="2316599" cy="1208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800" b="0" i="0" u="none" strike="noStrike" cap="none">
                <a:solidFill>
                  <a:schemeClr val="dk1"/>
                </a:solidFill>
                <a:latin typeface="Arial"/>
                <a:ea typeface="Arial"/>
                <a:cs typeface="Arial"/>
                <a:sym typeface="Arial"/>
              </a:rPr>
              <a:t>Transparency</a:t>
            </a:r>
          </a:p>
          <a:p>
            <a:pPr marL="0" marR="0" lvl="0" indent="0" algn="l" rtl="0">
              <a:spcBef>
                <a:spcPts val="0"/>
              </a:spcBef>
              <a:spcAft>
                <a:spcPts val="0"/>
              </a:spcAft>
              <a:buSzPct val="25000"/>
              <a:buNone/>
            </a:pPr>
            <a:r>
              <a:rPr lang="en" sz="1800" b="0" i="0" u="none" strike="noStrike" cap="none">
                <a:solidFill>
                  <a:schemeClr val="dk1"/>
                </a:solidFill>
                <a:latin typeface="Arial"/>
                <a:ea typeface="Arial"/>
                <a:cs typeface="Arial"/>
                <a:sym typeface="Arial"/>
              </a:rPr>
              <a:t>Inspection</a:t>
            </a:r>
          </a:p>
          <a:p>
            <a:pPr marL="0" marR="0" lvl="0" indent="0" algn="l" rtl="0">
              <a:spcBef>
                <a:spcPts val="0"/>
              </a:spcBef>
              <a:spcAft>
                <a:spcPts val="0"/>
              </a:spcAft>
              <a:buSzPct val="25000"/>
              <a:buNone/>
            </a:pPr>
            <a:r>
              <a:rPr lang="en" sz="1800" b="0" i="0" u="none" strike="noStrike" cap="none">
                <a:solidFill>
                  <a:schemeClr val="dk1"/>
                </a:solidFill>
                <a:latin typeface="Arial"/>
                <a:ea typeface="Arial"/>
                <a:cs typeface="Arial"/>
                <a:sym typeface="Arial"/>
              </a:rPr>
              <a:t>Adaptation</a:t>
            </a:r>
          </a:p>
        </p:txBody>
      </p:sp>
    </p:spTree>
  </p:cSld>
  <p:clrMapOvr>
    <a:masterClrMapping/>
  </p:clrMapOvr>
  <p:transition xmlns:p14="http://schemas.microsoft.com/office/powerpoint/2010/mai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ctrTitle" idx="4294967295"/>
          </p:nvPr>
        </p:nvSpPr>
        <p:spPr>
          <a:xfrm>
            <a:off x="518225" y="3110069"/>
            <a:ext cx="7772400" cy="1102500"/>
          </a:xfrm>
          <a:prstGeom prst="rect">
            <a:avLst/>
          </a:prstGeom>
        </p:spPr>
        <p:txBody>
          <a:bodyPr lIns="91425" tIns="91425" rIns="91425" bIns="91425" anchor="ctr" anchorCtr="0">
            <a:noAutofit/>
          </a:bodyPr>
          <a:lstStyle/>
          <a:p>
            <a:pPr lvl="0" rtl="0">
              <a:spcBef>
                <a:spcPts val="0"/>
              </a:spcBef>
              <a:buNone/>
            </a:pPr>
            <a:r>
              <a:rPr lang="en" b="1">
                <a:solidFill>
                  <a:srgbClr val="FFFFFF"/>
                </a:solidFill>
              </a:rPr>
              <a:t>Einde Scrum Bijeenkomst 1</a:t>
            </a:r>
          </a:p>
        </p:txBody>
      </p:sp>
      <p:sp>
        <p:nvSpPr>
          <p:cNvPr id="774" name="Shape 774"/>
          <p:cNvSpPr txBox="1">
            <a:spLocks noGrp="1"/>
          </p:cNvSpPr>
          <p:nvPr>
            <p:ph type="subTitle" idx="4294967295"/>
          </p:nvPr>
        </p:nvSpPr>
        <p:spPr>
          <a:xfrm>
            <a:off x="428270" y="4122362"/>
            <a:ext cx="7771800" cy="706200"/>
          </a:xfrm>
          <a:prstGeom prst="rect">
            <a:avLst/>
          </a:prstGeom>
        </p:spPr>
        <p:txBody>
          <a:bodyPr lIns="91425" tIns="91425" rIns="91425" bIns="91425" anchor="t" anchorCtr="0">
            <a:noAutofit/>
          </a:bodyPr>
          <a:lstStyle/>
          <a:p>
            <a:pPr lvl="0" rtl="0">
              <a:spcBef>
                <a:spcPts val="0"/>
              </a:spcBef>
              <a:buNone/>
            </a:pPr>
            <a:r>
              <a:rPr lang="en">
                <a:solidFill>
                  <a:srgbClr val="FFFFFF"/>
                </a:solidFill>
              </a:rPr>
              <a:t>Volgende keer meer informatie over de Rollen en Artefacten</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39178" y="535197"/>
            <a:ext cx="8229600" cy="857400"/>
          </a:xfrm>
          <a:prstGeom prst="rect">
            <a:avLst/>
          </a:prstGeom>
        </p:spPr>
        <p:txBody>
          <a:bodyPr lIns="91425" tIns="91425" rIns="91425" bIns="91425" anchor="ctr" anchorCtr="0">
            <a:noAutofit/>
          </a:bodyPr>
          <a:lstStyle/>
          <a:p>
            <a:pPr lvl="0">
              <a:spcBef>
                <a:spcPts val="0"/>
              </a:spcBef>
              <a:buNone/>
            </a:pPr>
            <a:r>
              <a:rPr lang="en"/>
              <a:t>Opdrachtgever</a:t>
            </a:r>
          </a:p>
        </p:txBody>
      </p:sp>
      <p:sp>
        <p:nvSpPr>
          <p:cNvPr id="255" name="Shape 255"/>
          <p:cNvSpPr txBox="1">
            <a:spLocks noGrp="1"/>
          </p:cNvSpPr>
          <p:nvPr>
            <p:ph type="body" idx="2"/>
          </p:nvPr>
        </p:nvSpPr>
        <p:spPr>
          <a:xfrm>
            <a:off x="4551000" y="1564206"/>
            <a:ext cx="4038599" cy="3029399"/>
          </a:xfrm>
          <a:prstGeom prst="rect">
            <a:avLst/>
          </a:prstGeom>
        </p:spPr>
        <p:txBody>
          <a:bodyPr lIns="91425" tIns="91425" rIns="91425" bIns="91425" anchor="t" anchorCtr="0">
            <a:noAutofit/>
          </a:bodyPr>
          <a:lstStyle/>
          <a:p>
            <a:pPr marL="0" lvl="0" indent="0" rtl="0">
              <a:spcBef>
                <a:spcPts val="0"/>
              </a:spcBef>
              <a:buNone/>
            </a:pPr>
            <a:r>
              <a:rPr lang="en" sz="3000"/>
              <a:t>Laten we de opdrachtgever in deze projectaanpak</a:t>
            </a:r>
          </a:p>
          <a:p>
            <a:pPr marL="0" lvl="0" indent="0" rtl="0">
              <a:spcBef>
                <a:spcPts val="0"/>
              </a:spcBef>
              <a:buNone/>
            </a:pPr>
            <a:r>
              <a:rPr lang="en" sz="3000">
                <a:solidFill>
                  <a:schemeClr val="accent2"/>
                </a:solidFill>
              </a:rPr>
              <a:t>‘Product owner’</a:t>
            </a:r>
            <a:r>
              <a:rPr lang="en" sz="3000">
                <a:solidFill>
                  <a:srgbClr val="9900FF"/>
                </a:solidFill>
              </a:rPr>
              <a:t> </a:t>
            </a:r>
          </a:p>
          <a:p>
            <a:pPr marL="0" lvl="0" indent="0">
              <a:spcBef>
                <a:spcPts val="0"/>
              </a:spcBef>
              <a:buNone/>
            </a:pPr>
            <a:r>
              <a:rPr lang="en" sz="3000"/>
              <a:t>noemen</a:t>
            </a:r>
          </a:p>
        </p:txBody>
      </p:sp>
      <p:sp>
        <p:nvSpPr>
          <p:cNvPr id="256" name="Shape 256"/>
          <p:cNvSpPr txBox="1">
            <a:spLocks noGrp="1"/>
          </p:cNvSpPr>
          <p:nvPr>
            <p:ph type="body" idx="1"/>
          </p:nvPr>
        </p:nvSpPr>
        <p:spPr>
          <a:xfrm>
            <a:off x="360000" y="1565122"/>
            <a:ext cx="4038599" cy="3029399"/>
          </a:xfrm>
          <a:prstGeom prst="rect">
            <a:avLst/>
          </a:prstGeom>
        </p:spPr>
        <p:txBody>
          <a:bodyPr lIns="91425" tIns="91425" rIns="91425" bIns="91425" anchor="t" anchorCtr="0">
            <a:noAutofit/>
          </a:bodyPr>
          <a:lstStyle/>
          <a:p>
            <a:pPr lvl="0" rtl="0">
              <a:spcBef>
                <a:spcPts val="0"/>
              </a:spcBef>
              <a:buNone/>
            </a:pPr>
            <a:r>
              <a:rPr lang="en" sz="1400">
                <a:solidFill>
                  <a:schemeClr val="accent2"/>
                </a:solidFill>
              </a:rPr>
              <a:t>Product owner</a:t>
            </a:r>
          </a:p>
          <a:p>
            <a:pPr marL="0" lvl="0" indent="0" rtl="0">
              <a:spcBef>
                <a:spcPts val="0"/>
              </a:spcBef>
              <a:buNone/>
            </a:pPr>
            <a:endParaRPr sz="1400">
              <a:solidFill>
                <a:srgbClr val="FF9900"/>
              </a:solidFill>
            </a:endParaRP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HvA_HBO-ICT">
  <a:themeElements>
    <a:clrScheme name="HvA_HBO-ICT">
      <a:dk1>
        <a:srgbClr val="000000"/>
      </a:dk1>
      <a:lt1>
        <a:srgbClr val="FFFFFF"/>
      </a:lt1>
      <a:dk2>
        <a:srgbClr val="4543E8"/>
      </a:dk2>
      <a:lt2>
        <a:srgbClr val="E7E6E6"/>
      </a:lt2>
      <a:accent1>
        <a:srgbClr val="4543E8"/>
      </a:accent1>
      <a:accent2>
        <a:srgbClr val="F95D62"/>
      </a:accent2>
      <a:accent3>
        <a:srgbClr val="25167A"/>
      </a:accent3>
      <a:accent4>
        <a:srgbClr val="E7E6E6"/>
      </a:accent4>
      <a:accent5>
        <a:srgbClr val="FFFFFF"/>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2774</Words>
  <Application>Microsoft Macintosh PowerPoint</Application>
  <PresentationFormat>On-screen Show (16:9)</PresentationFormat>
  <Paragraphs>578</Paragraphs>
  <Slides>84</Slides>
  <Notes>84</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84</vt:i4>
      </vt:variant>
    </vt:vector>
  </HeadingPairs>
  <TitlesOfParts>
    <vt:vector size="87" baseType="lpstr">
      <vt:lpstr>Arial Black</vt:lpstr>
      <vt:lpstr>HvA_HBO-ICT</vt:lpstr>
      <vt:lpstr>Office Theme</vt:lpstr>
      <vt:lpstr>Hoorcollege Scrum #1 Project Agile Development</vt:lpstr>
      <vt:lpstr>Wat moet ik leren, kennen, kunnen?</vt:lpstr>
      <vt:lpstr>INTRODUCTIE SCRUM</vt:lpstr>
      <vt:lpstr>PRINCE 2: PRojects IN Controled Environments, versie 2</vt:lpstr>
      <vt:lpstr>PowerPoint Presentation</vt:lpstr>
      <vt:lpstr>PowerPoint Presentation</vt:lpstr>
      <vt:lpstr>PowerPoint Presentation</vt:lpstr>
      <vt:lpstr>PowerPoint Presentation</vt:lpstr>
      <vt:lpstr>Opdrachtgever</vt:lpstr>
      <vt:lpstr>Wij</vt:lpstr>
      <vt:lpstr>Opdrachtbeschrijving</vt:lpstr>
      <vt:lpstr>Duur</vt:lpstr>
      <vt:lpstr>Periodestart</vt:lpstr>
      <vt:lpstr>Deel opdracht</vt:lpstr>
      <vt:lpstr>Tussen product</vt:lpstr>
      <vt:lpstr>Hoe beter?</vt:lpstr>
      <vt:lpstr>Leiding</vt:lpstr>
      <vt:lpstr>Overleg</vt:lpstr>
      <vt:lpstr>PowerPoint Presentation</vt:lpstr>
      <vt:lpstr>Overzicht</vt:lpstr>
      <vt:lpstr>Overzicht</vt:lpstr>
      <vt:lpstr>Overzicht</vt:lpstr>
      <vt:lpstr>Overzicht</vt:lpstr>
      <vt:lpstr>Overzicht</vt:lpstr>
      <vt:lpstr>Overzicht</vt:lpstr>
      <vt:lpstr>Einde introductie</vt:lpstr>
      <vt:lpstr>Scrum Bijeenkomsten</vt:lpstr>
      <vt:lpstr>Er zijn 5 scrum bijeenkomsten</vt:lpstr>
      <vt:lpstr>PowerPoint Presentation</vt:lpstr>
      <vt:lpstr>Scrum Bijeenkomsten in Uren</vt:lpstr>
      <vt:lpstr>Bijeenkomsten in uren</vt:lpstr>
      <vt:lpstr>Overzicht</vt:lpstr>
      <vt:lpstr>Waarom 5 vaste bijeenkomsten?</vt:lpstr>
      <vt:lpstr>PowerPoint Presentation</vt:lpstr>
      <vt:lpstr>Overzicht</vt:lpstr>
      <vt:lpstr>Waarom Daily Standup?</vt:lpstr>
      <vt:lpstr>Communicatie tijdens FYS</vt:lpstr>
      <vt:lpstr>Communicatie tijdens PAD</vt:lpstr>
      <vt:lpstr>Communicatie tijdens PAD</vt:lpstr>
      <vt:lpstr>Daily Standup Details</vt:lpstr>
      <vt:lpstr>De 3 kern vragen van een Daily Standup </vt:lpstr>
      <vt:lpstr>De 3 kern vragen van een Daily Standup, de belangrijkste vraag:</vt:lpstr>
      <vt:lpstr>Waarom Daily Standup?</vt:lpstr>
      <vt:lpstr>Overzicht</vt:lpstr>
      <vt:lpstr>Waarom Sprint Planning?</vt:lpstr>
      <vt:lpstr>Werk voorbereiden in FYS?</vt:lpstr>
      <vt:lpstr>Werk voorbereiden in PAD?</vt:lpstr>
      <vt:lpstr>Werk voorbereiden in PAD?</vt:lpstr>
      <vt:lpstr>Werk voorbereiden in PAD?</vt:lpstr>
      <vt:lpstr>Sprint Planning - wat</vt:lpstr>
      <vt:lpstr>Sprint Planning - wat</vt:lpstr>
      <vt:lpstr>Sprint planning - hoe</vt:lpstr>
      <vt:lpstr>Sprint planning - hoe</vt:lpstr>
      <vt:lpstr>Waarom Sprint planning?</vt:lpstr>
      <vt:lpstr>Waarom Backlog Grooming?</vt:lpstr>
      <vt:lpstr>Backlog Grooming</vt:lpstr>
      <vt:lpstr>Wat maakt een product Backlog up to date?</vt:lpstr>
      <vt:lpstr>Backlog Grooming Details</vt:lpstr>
      <vt:lpstr>Backlog Grooming</vt:lpstr>
      <vt:lpstr>Overzicht</vt:lpstr>
      <vt:lpstr>Waarom Sprint review/demo?</vt:lpstr>
      <vt:lpstr>Werk opleveren in FYS</vt:lpstr>
      <vt:lpstr>Werk Opleveren in PAD</vt:lpstr>
      <vt:lpstr>1. Product demonstratie</vt:lpstr>
      <vt:lpstr>2. Userstories af?</vt:lpstr>
      <vt:lpstr>3. Feedback en input</vt:lpstr>
      <vt:lpstr>Sprint Review / Demo</vt:lpstr>
      <vt:lpstr>Waarom Retrospective?</vt:lpstr>
      <vt:lpstr>Reflecteren en coaching in FYS</vt:lpstr>
      <vt:lpstr>Tijd voor oude koeien</vt:lpstr>
      <vt:lpstr>Opdracht</vt:lpstr>
      <vt:lpstr>MENTIMETER</vt:lpstr>
      <vt:lpstr>Deel je verbeterpunt</vt:lpstr>
      <vt:lpstr>PowerPoint Presentation</vt:lpstr>
      <vt:lpstr>PowerPoint Presentation</vt:lpstr>
      <vt:lpstr>PowerPoint Presentation</vt:lpstr>
      <vt:lpstr>Reflecteren en Coachen in PAD</vt:lpstr>
      <vt:lpstr>Retrospective Theorie</vt:lpstr>
      <vt:lpstr>Of maak het visueel</vt:lpstr>
      <vt:lpstr>Retrospective Theorie</vt:lpstr>
      <vt:lpstr>Retrospective Theorie</vt:lpstr>
      <vt:lpstr>Retrospective </vt:lpstr>
      <vt:lpstr>PowerPoint Presentation</vt:lpstr>
      <vt:lpstr>Einde Scrum Bijeenkomst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Hoorcollege Scrum #1 Project Agile Development</dc:title>
  <cp:lastModifiedBy>Arthur</cp:lastModifiedBy>
  <cp:revision>3</cp:revision>
  <dcterms:modified xsi:type="dcterms:W3CDTF">2016-02-09T11:10:21Z</dcterms:modified>
</cp:coreProperties>
</file>